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sldIdLst>
    <p:sldId id="257" r:id="rId2"/>
    <p:sldId id="383" r:id="rId3"/>
    <p:sldId id="384" r:id="rId4"/>
    <p:sldId id="385" r:id="rId5"/>
    <p:sldId id="386" r:id="rId6"/>
    <p:sldId id="388" r:id="rId7"/>
    <p:sldId id="389" r:id="rId8"/>
    <p:sldId id="390" r:id="rId9"/>
    <p:sldId id="391" r:id="rId10"/>
    <p:sldId id="392" r:id="rId11"/>
    <p:sldId id="395" r:id="rId12"/>
    <p:sldId id="394" r:id="rId13"/>
    <p:sldId id="396" r:id="rId14"/>
    <p:sldId id="397" r:id="rId15"/>
    <p:sldId id="398" r:id="rId16"/>
    <p:sldId id="400" r:id="rId17"/>
    <p:sldId id="401" r:id="rId18"/>
    <p:sldId id="407" r:id="rId19"/>
    <p:sldId id="428" r:id="rId20"/>
    <p:sldId id="410" r:id="rId21"/>
    <p:sldId id="430" r:id="rId22"/>
    <p:sldId id="431" r:id="rId23"/>
    <p:sldId id="415" r:id="rId24"/>
    <p:sldId id="433" r:id="rId25"/>
    <p:sldId id="418" r:id="rId26"/>
    <p:sldId id="419" r:id="rId27"/>
    <p:sldId id="420" r:id="rId28"/>
    <p:sldId id="421" r:id="rId29"/>
    <p:sldId id="387" r:id="rId30"/>
    <p:sldId id="422" r:id="rId31"/>
    <p:sldId id="423" r:id="rId32"/>
    <p:sldId id="424" r:id="rId33"/>
    <p:sldId id="434" r:id="rId34"/>
    <p:sldId id="353" r:id="rId35"/>
    <p:sldId id="425" r:id="rId36"/>
    <p:sldId id="426" r:id="rId37"/>
    <p:sldId id="42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F99CC"/>
    <a:srgbClr val="F937E2"/>
    <a:srgbClr val="0000CC"/>
    <a:srgbClr val="F06640"/>
    <a:srgbClr val="EEF30D"/>
    <a:srgbClr val="FF3399"/>
    <a:srgbClr val="0033CC"/>
    <a:srgbClr val="CC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94" autoAdjust="0"/>
    <p:restoredTop sz="94364" autoAdjust="0"/>
  </p:normalViewPr>
  <p:slideViewPr>
    <p:cSldViewPr snapToGrid="0">
      <p:cViewPr varScale="1">
        <p:scale>
          <a:sx n="73" d="100"/>
          <a:sy n="73" d="100"/>
        </p:scale>
        <p:origin x="21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70E83C1F-3A97-44C2-90E0-E3EDB34C81C4}"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659F2-6DC1-4BAB-AE33-6E14AEF96FFB}" type="slidenum">
              <a:rPr lang="en-US" smtClean="0"/>
              <a:pPr/>
              <a:t>‹#›</a:t>
            </a:fld>
            <a:endParaRPr lang="en-US"/>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0E83C1F-3A97-44C2-90E0-E3EDB34C81C4}"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659F2-6DC1-4BAB-AE33-6E14AEF96FFB}" type="slidenum">
              <a:rPr lang="en-US" smtClean="0"/>
              <a:pPr/>
              <a:t>‹#›</a:t>
            </a:fld>
            <a:endParaRPr lang="en-US"/>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0E83C1F-3A97-44C2-90E0-E3EDB34C81C4}"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659F2-6DC1-4BAB-AE33-6E14AEF96FFB}" type="slidenum">
              <a:rPr lang="en-US" smtClean="0"/>
              <a:pPr/>
              <a:t>‹#›</a:t>
            </a:fld>
            <a:endParaRPr lang="en-US"/>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0E83C1F-3A97-44C2-90E0-E3EDB34C81C4}"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659F2-6DC1-4BAB-AE33-6E14AEF96FFB}" type="slidenum">
              <a:rPr lang="en-US" smtClean="0"/>
              <a:pPr/>
              <a:t>‹#›</a:t>
            </a:fld>
            <a:endParaRPr lang="en-US"/>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E83C1F-3A97-44C2-90E0-E3EDB34C81C4}"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659F2-6DC1-4BAB-AE33-6E14AEF96FFB}" type="slidenum">
              <a:rPr lang="en-US" smtClean="0"/>
              <a:pPr/>
              <a:t>‹#›</a:t>
            </a:fld>
            <a:endParaRPr lang="en-US"/>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70E83C1F-3A97-44C2-90E0-E3EDB34C81C4}"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659F2-6DC1-4BAB-AE33-6E14AEF96FFB}" type="slidenum">
              <a:rPr lang="en-US" smtClean="0"/>
              <a:pPr/>
              <a:t>‹#›</a:t>
            </a:fld>
            <a:endParaRPr lang="en-US"/>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70E83C1F-3A97-44C2-90E0-E3EDB34C81C4}" type="datetimeFigureOut">
              <a:rPr lang="en-US" smtClean="0"/>
              <a:pPr/>
              <a:t>10/24/2022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D659F2-6DC1-4BAB-AE33-6E14AEF96FFB}" type="slidenum">
              <a:rPr lang="en-US" smtClean="0"/>
              <a:pPr/>
              <a:t>‹#›</a:t>
            </a:fld>
            <a:endParaRPr lang="en-US"/>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70E83C1F-3A97-44C2-90E0-E3EDB34C81C4}" type="datetimeFigureOut">
              <a:rPr lang="en-US" smtClean="0"/>
              <a:pPr/>
              <a:t>10/24/2022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D659F2-6DC1-4BAB-AE33-6E14AEF96FFB}" type="slidenum">
              <a:rPr lang="en-US" smtClean="0"/>
              <a:pPr/>
              <a:t>‹#›</a:t>
            </a:fld>
            <a:endParaRPr lang="en-US"/>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E83C1F-3A97-44C2-90E0-E3EDB34C81C4}" type="datetimeFigureOut">
              <a:rPr lang="en-US" smtClean="0"/>
              <a:pPr/>
              <a:t>10/24/2022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D659F2-6DC1-4BAB-AE33-6E14AEF96FFB}" type="slidenum">
              <a:rPr lang="en-US" smtClean="0"/>
              <a:pPr/>
              <a:t>‹#›</a:t>
            </a:fld>
            <a:endParaRPr lang="en-US"/>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E83C1F-3A97-44C2-90E0-E3EDB34C81C4}"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659F2-6DC1-4BAB-AE33-6E14AEF96FFB}" type="slidenum">
              <a:rPr lang="en-US" smtClean="0"/>
              <a:pPr/>
              <a:t>‹#›</a:t>
            </a:fld>
            <a:endParaRPr lang="en-US"/>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E83C1F-3A97-44C2-90E0-E3EDB34C81C4}"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659F2-6DC1-4BAB-AE33-6E14AEF96FFB}" type="slidenum">
              <a:rPr lang="en-US" smtClean="0"/>
              <a:pPr/>
              <a:t>‹#›</a:t>
            </a:fld>
            <a:endParaRPr lang="en-US"/>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E83C1F-3A97-44C2-90E0-E3EDB34C81C4}" type="datetimeFigureOut">
              <a:rPr lang="en-US" smtClean="0"/>
              <a:pPr/>
              <a:t>10/24/2022</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659F2-6DC1-4BAB-AE33-6E14AEF96F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split orient="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29628" y="18406"/>
            <a:ext cx="10390920" cy="954107"/>
          </a:xfrm>
          <a:prstGeom prst="rect">
            <a:avLst/>
          </a:prstGeom>
          <a:noFill/>
        </p:spPr>
        <p:txBody>
          <a:bodyPr wrap="square" rtlCol="0">
            <a:spAutoFit/>
          </a:bodyPr>
          <a:lstStyle/>
          <a:p>
            <a:pPr algn="ctr"/>
            <a:r>
              <a:rPr lang="en-US" altLang="en-US" sz="2800" b="1" dirty="0">
                <a:solidFill>
                  <a:srgbClr val="3109D9"/>
                </a:solidFill>
                <a:latin typeface="Times New Roman" panose="02020603050405020304" pitchFamily="18" charset="0"/>
                <a:cs typeface="Times New Roman" panose="02020603050405020304" pitchFamily="18" charset="0"/>
              </a:rPr>
              <a:t>UỶ BAN NHÂN DÂN HUYỆN CẨM GIÀNG</a:t>
            </a:r>
          </a:p>
          <a:p>
            <a:pPr algn="ctr"/>
            <a:r>
              <a:rPr lang="en-US" altLang="en-US" sz="2800" b="1" dirty="0">
                <a:solidFill>
                  <a:srgbClr val="3109D9"/>
                </a:solidFill>
                <a:latin typeface="Times New Roman" panose="02020603050405020304" pitchFamily="18" charset="0"/>
                <a:cs typeface="Times New Roman" panose="02020603050405020304" pitchFamily="18" charset="0"/>
              </a:rPr>
              <a:t>TRƯỜNG </a:t>
            </a:r>
            <a:r>
              <a:rPr lang="en-US" altLang="en-US" sz="2800" b="1" dirty="0" err="1">
                <a:solidFill>
                  <a:srgbClr val="3109D9"/>
                </a:solidFill>
                <a:latin typeface="Times New Roman" panose="02020603050405020304" pitchFamily="18" charset="0"/>
                <a:cs typeface="Times New Roman" panose="02020603050405020304" pitchFamily="18" charset="0"/>
              </a:rPr>
              <a:t>MẦM</a:t>
            </a:r>
            <a:r>
              <a:rPr lang="en-US" altLang="en-US" sz="2800" b="1" dirty="0">
                <a:solidFill>
                  <a:srgbClr val="3109D9"/>
                </a:solidFill>
                <a:latin typeface="Times New Roman" panose="02020603050405020304" pitchFamily="18" charset="0"/>
                <a:cs typeface="Times New Roman" panose="02020603050405020304" pitchFamily="18" charset="0"/>
              </a:rPr>
              <a:t> NON </a:t>
            </a:r>
            <a:r>
              <a:rPr lang="en-US" altLang="en-US" sz="2800" b="1" dirty="0" err="1">
                <a:solidFill>
                  <a:srgbClr val="3109D9"/>
                </a:solidFill>
                <a:latin typeface="Times New Roman" panose="02020603050405020304" pitchFamily="18" charset="0"/>
                <a:cs typeface="Times New Roman" panose="02020603050405020304" pitchFamily="18" charset="0"/>
              </a:rPr>
              <a:t>THẠCH</a:t>
            </a:r>
            <a:r>
              <a:rPr lang="en-US" altLang="en-US" sz="2800" b="1" dirty="0">
                <a:solidFill>
                  <a:srgbClr val="3109D9"/>
                </a:solidFill>
                <a:latin typeface="Times New Roman" panose="02020603050405020304" pitchFamily="18" charset="0"/>
                <a:cs typeface="Times New Roman" panose="02020603050405020304" pitchFamily="18" charset="0"/>
              </a:rPr>
              <a:t> </a:t>
            </a:r>
            <a:r>
              <a:rPr lang="en-US" altLang="en-US" sz="2800" b="1" dirty="0" err="1">
                <a:solidFill>
                  <a:srgbClr val="3109D9"/>
                </a:solidFill>
                <a:latin typeface="Times New Roman" panose="02020603050405020304" pitchFamily="18" charset="0"/>
                <a:cs typeface="Times New Roman" panose="02020603050405020304" pitchFamily="18" charset="0"/>
              </a:rPr>
              <a:t>LỖI</a:t>
            </a:r>
            <a:endParaRPr lang="en-US" altLang="en-US" sz="2800" b="1" dirty="0">
              <a:solidFill>
                <a:srgbClr val="3109D9"/>
              </a:solidFill>
              <a:latin typeface="Times New Roman" panose="02020603050405020304" pitchFamily="18" charset="0"/>
              <a:cs typeface="Times New Roman" panose="02020603050405020304" pitchFamily="18" charset="0"/>
            </a:endParaRPr>
          </a:p>
        </p:txBody>
      </p:sp>
      <p:sp>
        <p:nvSpPr>
          <p:cNvPr id="7" name="Rectangle 6"/>
          <p:cNvSpPr/>
          <p:nvPr/>
        </p:nvSpPr>
        <p:spPr>
          <a:xfrm>
            <a:off x="2805389" y="1205705"/>
            <a:ext cx="6535272" cy="1112041"/>
          </a:xfrm>
          <a:prstGeom prst="rect">
            <a:avLst/>
          </a:prstGeom>
          <a:noFill/>
        </p:spPr>
        <p:txBody>
          <a:bodyPr wrap="none">
            <a:prstTxWarp prst="textDeflateBottom">
              <a:avLst>
                <a:gd name="adj" fmla="val 56449"/>
              </a:avLst>
            </a:prstTxWarp>
            <a:spAutoFit/>
          </a:bodyPr>
          <a:lstStyle/>
          <a:p>
            <a:r>
              <a:rPr lang="en-US" sz="5400" b="1" dirty="0">
                <a:solidFill>
                  <a:srgbClr val="FF0000"/>
                </a:solidFill>
                <a:latin typeface="Times New Roman" pitchFamily="18" charset="0"/>
                <a:cs typeface="Times New Roman" pitchFamily="18" charset="0"/>
              </a:rPr>
              <a:t>BÁO CÁO KINH NGHIỆM</a:t>
            </a:r>
            <a:endParaRPr lang="vi-VN" sz="5400" dirty="0">
              <a:solidFill>
                <a:srgbClr val="FF0000"/>
              </a:solidFill>
              <a:latin typeface="Times New Roman" pitchFamily="18" charset="0"/>
              <a:cs typeface="Times New Roman" pitchFamily="18" charset="0"/>
            </a:endParaRPr>
          </a:p>
        </p:txBody>
      </p:sp>
      <p:sp>
        <p:nvSpPr>
          <p:cNvPr id="8" name="TextBox 7"/>
          <p:cNvSpPr txBox="1"/>
          <p:nvPr/>
        </p:nvSpPr>
        <p:spPr>
          <a:xfrm>
            <a:off x="420219" y="2521975"/>
            <a:ext cx="11600329" cy="954107"/>
          </a:xfrm>
          <a:prstGeom prst="rect">
            <a:avLst/>
          </a:prstGeom>
          <a:noFill/>
        </p:spPr>
        <p:txBody>
          <a:bodyPr wrap="square" rtlCol="0">
            <a:spAutoFit/>
          </a:bodyPr>
          <a:lstStyle/>
          <a:p>
            <a:pPr algn="ctr"/>
            <a:r>
              <a:rPr lang="en-US" sz="2800" b="1" dirty="0">
                <a:solidFill>
                  <a:srgbClr val="7030A0"/>
                </a:solidFill>
                <a:latin typeface="Times New Roman" pitchFamily="18" charset="0"/>
                <a:cs typeface="Times New Roman" pitchFamily="18" charset="0"/>
              </a:rPr>
              <a:t>MỘT SỐ BIỆN PHÁP </a:t>
            </a:r>
          </a:p>
          <a:p>
            <a:pPr algn="ctr"/>
            <a:r>
              <a:rPr lang="en-US" sz="2800" b="1" dirty="0">
                <a:solidFill>
                  <a:srgbClr val="7030A0"/>
                </a:solidFill>
                <a:latin typeface="Times New Roman" pitchFamily="18" charset="0"/>
                <a:cs typeface="Times New Roman" pitchFamily="18" charset="0"/>
              </a:rPr>
              <a:t>HÌNH THÀNH KỸ NĂNG SỐNG CHO TRẺ MẪU GIÁO 4 </a:t>
            </a:r>
            <a:r>
              <a:rPr lang="en-US" sz="2800" dirty="0">
                <a:solidFill>
                  <a:srgbClr val="7030A0"/>
                </a:solidFill>
                <a:latin typeface="Times New Roman" pitchFamily="18" charset="0"/>
                <a:cs typeface="Times New Roman" pitchFamily="18" charset="0"/>
              </a:rPr>
              <a:t>-</a:t>
            </a:r>
            <a:r>
              <a:rPr lang="en-US" sz="2800" b="1" dirty="0">
                <a:solidFill>
                  <a:srgbClr val="7030A0"/>
                </a:solidFill>
                <a:latin typeface="Times New Roman" pitchFamily="18" charset="0"/>
                <a:cs typeface="Times New Roman" pitchFamily="18" charset="0"/>
              </a:rPr>
              <a:t> 5 TUỔI</a:t>
            </a:r>
            <a:endParaRPr lang="vi-VN" sz="2800" b="1" dirty="0">
              <a:solidFill>
                <a:srgbClr val="7030A0"/>
              </a:solidFill>
              <a:latin typeface="Times New Roman" pitchFamily="18" charset="0"/>
              <a:cs typeface="Times New Roman" pitchFamily="18" charset="0"/>
            </a:endParaRPr>
          </a:p>
        </p:txBody>
      </p:sp>
      <p:sp>
        <p:nvSpPr>
          <p:cNvPr id="3" name="TextBox 7">
            <a:extLst>
              <a:ext uri="{FF2B5EF4-FFF2-40B4-BE49-F238E27FC236}">
                <a16:creationId xmlns:a16="http://schemas.microsoft.com/office/drawing/2014/main" id="{50B1A0B2-F2C1-66BA-9FB6-5D9E909944C9}"/>
              </a:ext>
            </a:extLst>
          </p:cNvPr>
          <p:cNvSpPr txBox="1"/>
          <p:nvPr/>
        </p:nvSpPr>
        <p:spPr>
          <a:xfrm>
            <a:off x="3320300" y="3930107"/>
            <a:ext cx="5800165" cy="523220"/>
          </a:xfrm>
          <a:prstGeom prst="rect">
            <a:avLst/>
          </a:prstGeom>
          <a:noFill/>
        </p:spPr>
        <p:txBody>
          <a:bodyPr wrap="square" rtlCol="0">
            <a:spAutoFit/>
          </a:bodyPr>
          <a:lstStyle/>
          <a:p>
            <a:pPr algn="ctr"/>
            <a:r>
              <a:rPr lang="en-US" sz="2800" b="1" dirty="0" err="1">
                <a:solidFill>
                  <a:srgbClr val="7030A0"/>
                </a:solidFill>
                <a:latin typeface="Times New Roman" pitchFamily="18" charset="0"/>
                <a:cs typeface="Times New Roman" pitchFamily="18" charset="0"/>
              </a:rPr>
              <a:t>Giáo</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viên</a:t>
            </a:r>
            <a:r>
              <a:rPr lang="en-US" sz="2800" b="1" dirty="0">
                <a:solidFill>
                  <a:srgbClr val="7030A0"/>
                </a:solidFill>
                <a:latin typeface="Times New Roman" pitchFamily="18" charset="0"/>
                <a:cs typeface="Times New Roman" pitchFamily="18" charset="0"/>
              </a:rPr>
              <a:t>: NGUYỄN THỊ HƯỜNG </a:t>
            </a:r>
            <a:endParaRPr lang="vi-VN" sz="2800" b="1" dirty="0">
              <a:solidFill>
                <a:srgbClr val="7030A0"/>
              </a:solidFill>
              <a:latin typeface="Times New Roman" pitchFamily="18" charset="0"/>
              <a:cs typeface="Times New Roman" pitchFamily="18" charset="0"/>
            </a:endParaRPr>
          </a:p>
        </p:txBody>
      </p:sp>
      <p:sp>
        <p:nvSpPr>
          <p:cNvPr id="5" name="TextBox 7">
            <a:extLst>
              <a:ext uri="{FF2B5EF4-FFF2-40B4-BE49-F238E27FC236}">
                <a16:creationId xmlns:a16="http://schemas.microsoft.com/office/drawing/2014/main" id="{1FA990D6-9CA9-0B30-7FD1-417DF0125A43}"/>
              </a:ext>
            </a:extLst>
          </p:cNvPr>
          <p:cNvSpPr txBox="1"/>
          <p:nvPr/>
        </p:nvSpPr>
        <p:spPr>
          <a:xfrm>
            <a:off x="4891692" y="4645742"/>
            <a:ext cx="2377576" cy="523220"/>
          </a:xfrm>
          <a:prstGeom prst="rect">
            <a:avLst/>
          </a:prstGeom>
          <a:noFill/>
        </p:spPr>
        <p:txBody>
          <a:bodyPr wrap="square" rtlCol="0">
            <a:spAutoFit/>
          </a:bodyPr>
          <a:lstStyle/>
          <a:p>
            <a:pPr algn="ctr"/>
            <a:r>
              <a:rPr lang="en-US" sz="2800" b="1" dirty="0" err="1">
                <a:solidFill>
                  <a:srgbClr val="7030A0"/>
                </a:solidFill>
                <a:latin typeface="Times New Roman" pitchFamily="18" charset="0"/>
                <a:cs typeface="Times New Roman" pitchFamily="18" charset="0"/>
              </a:rPr>
              <a:t>Lớp</a:t>
            </a:r>
            <a:r>
              <a:rPr lang="en-US" sz="2800" b="1" dirty="0">
                <a:solidFill>
                  <a:srgbClr val="7030A0"/>
                </a:solidFill>
                <a:latin typeface="Times New Roman" pitchFamily="18" charset="0"/>
                <a:cs typeface="Times New Roman" pitchFamily="18" charset="0"/>
              </a:rPr>
              <a:t>: 4 - 5 </a:t>
            </a:r>
            <a:r>
              <a:rPr lang="en-US" sz="2800" b="1" dirty="0" err="1">
                <a:solidFill>
                  <a:srgbClr val="7030A0"/>
                </a:solidFill>
                <a:latin typeface="Times New Roman" pitchFamily="18" charset="0"/>
                <a:cs typeface="Times New Roman" pitchFamily="18" charset="0"/>
              </a:rPr>
              <a:t>tuổi</a:t>
            </a:r>
            <a:r>
              <a:rPr lang="en-US" sz="2800" b="1" dirty="0">
                <a:solidFill>
                  <a:srgbClr val="7030A0"/>
                </a:solidFill>
                <a:latin typeface="Times New Roman" pitchFamily="18" charset="0"/>
                <a:cs typeface="Times New Roman" pitchFamily="18" charset="0"/>
              </a:rPr>
              <a:t> </a:t>
            </a:r>
            <a:endParaRPr lang="vi-VN" sz="2800" b="1" dirty="0">
              <a:solidFill>
                <a:srgbClr val="7030A0"/>
              </a:solidFill>
              <a:latin typeface="Times New Roman" pitchFamily="18" charset="0"/>
              <a:cs typeface="Times New Roman" pitchFamily="18" charset="0"/>
            </a:endParaRPr>
          </a:p>
        </p:txBody>
      </p:sp>
      <p:sp>
        <p:nvSpPr>
          <p:cNvPr id="6" name="TextBox 7">
            <a:extLst>
              <a:ext uri="{FF2B5EF4-FFF2-40B4-BE49-F238E27FC236}">
                <a16:creationId xmlns:a16="http://schemas.microsoft.com/office/drawing/2014/main" id="{A9D6E8A1-787A-AAE7-C7A8-8530C59E0F08}"/>
              </a:ext>
            </a:extLst>
          </p:cNvPr>
          <p:cNvSpPr txBox="1"/>
          <p:nvPr/>
        </p:nvSpPr>
        <p:spPr>
          <a:xfrm>
            <a:off x="4433988" y="6427546"/>
            <a:ext cx="4280452" cy="523220"/>
          </a:xfrm>
          <a:prstGeom prst="rect">
            <a:avLst/>
          </a:prstGeom>
          <a:noFill/>
        </p:spPr>
        <p:txBody>
          <a:bodyPr wrap="square" rtlCol="0">
            <a:spAutoFit/>
          </a:bodyPr>
          <a:lstStyle/>
          <a:p>
            <a:pPr algn="ctr"/>
            <a:r>
              <a:rPr lang="en-US" sz="2800" b="1" dirty="0" err="1">
                <a:solidFill>
                  <a:srgbClr val="7030A0"/>
                </a:solidFill>
                <a:latin typeface="Times New Roman" pitchFamily="18" charset="0"/>
                <a:cs typeface="Times New Roman" pitchFamily="18" charset="0"/>
              </a:rPr>
              <a:t>Năm</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học</a:t>
            </a:r>
            <a:r>
              <a:rPr lang="en-US" sz="2800" b="1" dirty="0">
                <a:solidFill>
                  <a:srgbClr val="7030A0"/>
                </a:solidFill>
                <a:latin typeface="Times New Roman" pitchFamily="18" charset="0"/>
                <a:cs typeface="Times New Roman" pitchFamily="18" charset="0"/>
              </a:rPr>
              <a:t>: 2022 - 2023</a:t>
            </a:r>
            <a:endParaRPr lang="vi-VN" sz="28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5700288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438400" y="1181100"/>
            <a:ext cx="9753600" cy="4870424"/>
          </a:xfrm>
          <a:prstGeom prst="rect">
            <a:avLst/>
          </a:prstGeom>
          <a:solidFill>
            <a:schemeClr val="accent2">
              <a:lumMod val="20000"/>
              <a:lumOff val="80000"/>
            </a:schemeClr>
          </a:solidFill>
        </p:spPr>
        <p:style>
          <a:lnRef idx="0">
            <a:scrgbClr r="0" g="0" b="0"/>
          </a:lnRef>
          <a:fillRef idx="0">
            <a:scrgbClr r="0" g="0" b="0"/>
          </a:fillRef>
          <a:effectRef idx="0">
            <a:scrgbClr r="0" g="0" b="0"/>
          </a:effectRef>
          <a:fontRef idx="minor">
            <a:schemeClr val="dk1"/>
          </a:fontRef>
        </p:style>
        <p:txBody>
          <a:bodyPr spcFirstLastPara="0" vert="horz" wrap="square" lIns="17780" tIns="17780" rIns="17780" bIns="1778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Rounded Rectangle 4"/>
          <p:cNvSpPr/>
          <p:nvPr/>
        </p:nvSpPr>
        <p:spPr>
          <a:xfrm>
            <a:off x="2523770" y="0"/>
            <a:ext cx="7496530" cy="923136"/>
          </a:xfrm>
          <a:prstGeom prst="roundRect">
            <a:avLst/>
          </a:prstGeom>
          <a:noFill/>
          <a:ln>
            <a:noFill/>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II. THỰC TRẠNG CỦA VẤN ĐỀ</a:t>
            </a:r>
            <a:endParaRPr kumimoji="0" lang="en-US" sz="3000" b="1" i="0" u="none" strike="noStrike" kern="1200" cap="none" spc="0" normalizeH="0" baseline="0" noProof="0" dirty="0">
              <a:ln>
                <a:noFill/>
              </a:ln>
              <a:solidFill>
                <a:srgbClr val="006600"/>
              </a:solidFill>
              <a:effectLst/>
              <a:uLnTx/>
              <a:uFillTx/>
              <a:latin typeface="Times New Roman" pitchFamily="18" charset="0"/>
              <a:ea typeface="+mn-ea"/>
              <a:cs typeface="Times New Roman" pitchFamily="18" charset="0"/>
            </a:endParaRPr>
          </a:p>
        </p:txBody>
      </p:sp>
      <p:sp>
        <p:nvSpPr>
          <p:cNvPr id="6" name="Rounded Rectangle 5"/>
          <p:cNvSpPr/>
          <p:nvPr/>
        </p:nvSpPr>
        <p:spPr>
          <a:xfrm>
            <a:off x="105228" y="1503162"/>
            <a:ext cx="1825171" cy="4419600"/>
          </a:xfrm>
          <a:prstGeom prst="roundRect">
            <a:avLst/>
          </a:prstGeom>
          <a:noFill/>
          <a:ln>
            <a:noFill/>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Thuận</a:t>
            </a:r>
            <a:r>
              <a:rPr kumimoji="0" lang="en-US" sz="30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3000" b="1"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lợi</a:t>
            </a:r>
            <a:endParaRPr kumimoji="0" lang="en-US" sz="30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7" name="Right Arrow 6"/>
          <p:cNvSpPr/>
          <p:nvPr/>
        </p:nvSpPr>
        <p:spPr>
          <a:xfrm>
            <a:off x="1981200" y="3143250"/>
            <a:ext cx="457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553" name="Picture 1"/>
          <p:cNvPicPr>
            <a:picLocks noChangeAspect="1" noChangeArrowheads="1"/>
          </p:cNvPicPr>
          <p:nvPr/>
        </p:nvPicPr>
        <p:blipFill>
          <a:blip r:embed="rId3"/>
          <a:srcRect/>
          <a:stretch>
            <a:fillRect/>
          </a:stretch>
        </p:blipFill>
        <p:spPr bwMode="auto">
          <a:xfrm>
            <a:off x="2457450" y="923136"/>
            <a:ext cx="5029200" cy="5325264"/>
          </a:xfrm>
          <a:prstGeom prst="rect">
            <a:avLst/>
          </a:prstGeom>
          <a:noFill/>
          <a:ln w="9525">
            <a:noFill/>
            <a:miter lim="800000"/>
            <a:headEnd/>
            <a:tailEnd/>
          </a:ln>
          <a:effectLst/>
        </p:spPr>
      </p:pic>
      <p:pic>
        <p:nvPicPr>
          <p:cNvPr id="23554" name="Picture 2"/>
          <p:cNvPicPr>
            <a:picLocks noChangeAspect="1" noChangeArrowheads="1"/>
          </p:cNvPicPr>
          <p:nvPr/>
        </p:nvPicPr>
        <p:blipFill>
          <a:blip r:embed="rId4"/>
          <a:srcRect/>
          <a:stretch>
            <a:fillRect/>
          </a:stretch>
        </p:blipFill>
        <p:spPr bwMode="auto">
          <a:xfrm>
            <a:off x="7467600" y="914401"/>
            <a:ext cx="4724400" cy="5314950"/>
          </a:xfrm>
          <a:prstGeom prst="rect">
            <a:avLst/>
          </a:prstGeom>
          <a:noFill/>
          <a:ln w="9525">
            <a:noFill/>
            <a:miter lim="800000"/>
            <a:headEnd/>
            <a:tailEnd/>
          </a:ln>
          <a:effectLst/>
        </p:spPr>
      </p:pic>
    </p:spTree>
    <p:extLst>
      <p:ext uri="{BB962C8B-B14F-4D97-AF65-F5344CB8AC3E}">
        <p14:creationId xmlns:p14="http://schemas.microsoft.com/office/powerpoint/2010/main" val="3164031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style.rotation</p:attrName>
                                        </p:attrNameLst>
                                      </p:cBhvr>
                                      <p:tavLst>
                                        <p:tav tm="0">
                                          <p:val>
                                            <p:fltVal val="720"/>
                                          </p:val>
                                        </p:tav>
                                        <p:tav tm="100000">
                                          <p:val>
                                            <p:fltVal val="0"/>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3553"/>
                                        </p:tgtEl>
                                        <p:attrNameLst>
                                          <p:attrName>style.visibility</p:attrName>
                                        </p:attrNameLst>
                                      </p:cBhvr>
                                      <p:to>
                                        <p:strVal val="visible"/>
                                      </p:to>
                                    </p:set>
                                    <p:animEffect transition="in" filter="randombar(horizontal)">
                                      <p:cBhvr>
                                        <p:cTn id="28" dur="500"/>
                                        <p:tgtEl>
                                          <p:spTgt spid="23553"/>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23554"/>
                                        </p:tgtEl>
                                        <p:attrNameLst>
                                          <p:attrName>style.visibility</p:attrName>
                                        </p:attrNameLst>
                                      </p:cBhvr>
                                      <p:to>
                                        <p:strVal val="visible"/>
                                      </p:to>
                                    </p:set>
                                    <p:animEffect transition="in" filter="circle(in)">
                                      <p:cBhvr>
                                        <p:cTn id="33"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78" y="0"/>
            <a:ext cx="12309156" cy="6745357"/>
          </a:xfrm>
          <a:prstGeom prst="rect">
            <a:avLst/>
          </a:prstGeom>
        </p:spPr>
      </p:pic>
      <p:sp>
        <p:nvSpPr>
          <p:cNvPr id="3" name="Rounded Rectangle 2"/>
          <p:cNvSpPr/>
          <p:nvPr/>
        </p:nvSpPr>
        <p:spPr>
          <a:xfrm>
            <a:off x="552450" y="230226"/>
            <a:ext cx="10709728" cy="2578289"/>
          </a:xfrm>
          <a:prstGeom prst="roundRect">
            <a:avLst/>
          </a:prstGeom>
          <a:noFill/>
          <a:ln>
            <a:noFill/>
          </a:ln>
        </p:spPr>
        <p:style>
          <a:lnRef idx="0">
            <a:scrgbClr r="0" g="0" b="0"/>
          </a:lnRef>
          <a:fillRef idx="0">
            <a:scrgbClr r="0" g="0" b="0"/>
          </a:fillRef>
          <a:effectRef idx="0">
            <a:scrgbClr r="0" g="0" b="0"/>
          </a:effectRef>
          <a:fontRef idx="minor">
            <a:schemeClr val="accent5"/>
          </a:fontRef>
        </p:style>
        <p:txBody>
          <a:bodyPr rtlCol="0" anchor="ctr"/>
          <a:lstStyle/>
          <a:p>
            <a:pPr lvl="0" algn="just" fontAlgn="base">
              <a:spcBef>
                <a:spcPct val="0"/>
              </a:spcBef>
              <a:spcAft>
                <a:spcPct val="0"/>
              </a:spcAft>
              <a:tabLst>
                <a:tab pos="3352800" algn="l"/>
              </a:tabLst>
              <a:defRPr/>
            </a:pPr>
            <a:r>
              <a:rPr lang="en-US" sz="2800" dirty="0" smtClean="0">
                <a:solidFill>
                  <a:prstClr val="black"/>
                </a:solidFill>
                <a:latin typeface="Times New Roman" pitchFamily="18" charset="0"/>
                <a:ea typeface="Times New Roman" pitchFamily="18" charset="0"/>
                <a:cs typeface="Times New Roman" pitchFamily="18" charset="0"/>
              </a:rPr>
              <a:t>        - </a:t>
            </a:r>
            <a:r>
              <a:rPr lang="en-US" sz="2800" dirty="0" err="1" smtClean="0">
                <a:solidFill>
                  <a:prstClr val="black"/>
                </a:solidFill>
                <a:latin typeface="Times New Roman" pitchFamily="18" charset="0"/>
                <a:ea typeface="Times New Roman" pitchFamily="18" charset="0"/>
                <a:cs typeface="Times New Roman" pitchFamily="18" charset="0"/>
              </a:rPr>
              <a:t>Các</a:t>
            </a:r>
            <a:r>
              <a:rPr lang="en-US" sz="2800" dirty="0" smtClean="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bậc</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phụ</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huynh</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quan</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tâm</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phối</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hợp</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chặt</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chẽ</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với</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nhà</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trường</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để</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tạo</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điều</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kiện</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chăm</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sóc</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nuôi</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dưỡng</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và</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giáo</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dục</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trẻ</a:t>
            </a:r>
            <a:r>
              <a:rPr lang="en-US" sz="2800" dirty="0" smtClean="0">
                <a:solidFill>
                  <a:prstClr val="black"/>
                </a:solidFill>
                <a:latin typeface="Times New Roman" pitchFamily="18" charset="0"/>
                <a:ea typeface="Times New Roman" pitchFamily="18" charset="0"/>
                <a:cs typeface="Times New Roman" pitchFamily="18" charset="0"/>
              </a:rPr>
              <a:t>.</a:t>
            </a:r>
            <a:endParaRPr lang="en-US" sz="2800" dirty="0">
              <a:solidFill>
                <a:prstClr val="black"/>
              </a:solidFill>
              <a:latin typeface="Times New Roman" pitchFamily="18" charset="0"/>
              <a:ea typeface="Times New Roman" pitchFamily="18" charset="0"/>
              <a:cs typeface="Times New Roman" pitchFamily="18" charset="0"/>
            </a:endParaRPr>
          </a:p>
          <a:p>
            <a:pPr lvl="0" indent="381000" algn="just" fontAlgn="base">
              <a:spcBef>
                <a:spcPct val="0"/>
              </a:spcBef>
              <a:spcAft>
                <a:spcPct val="0"/>
              </a:spcAft>
              <a:tabLst>
                <a:tab pos="3352800" algn="l"/>
              </a:tabLst>
              <a:defRPr/>
            </a:pPr>
            <a:r>
              <a:rPr lang="en-US" sz="2800" dirty="0" smtClean="0">
                <a:solidFill>
                  <a:prstClr val="black"/>
                </a:solidFill>
                <a:latin typeface="Times New Roman" pitchFamily="18" charset="0"/>
                <a:ea typeface="Times New Roman" pitchFamily="18" charset="0"/>
                <a:cs typeface="Times New Roman" pitchFamily="18" charset="0"/>
              </a:rPr>
              <a:t>    - </a:t>
            </a:r>
            <a:r>
              <a:rPr lang="en-US" sz="2800" dirty="0" err="1" smtClean="0">
                <a:solidFill>
                  <a:prstClr val="black"/>
                </a:solidFill>
                <a:latin typeface="Times New Roman" pitchFamily="18" charset="0"/>
                <a:ea typeface="Times New Roman" pitchFamily="18" charset="0"/>
                <a:cs typeface="Times New Roman" pitchFamily="18" charset="0"/>
              </a:rPr>
              <a:t>Trẻ</a:t>
            </a:r>
            <a:r>
              <a:rPr lang="en-US" sz="2800" dirty="0" smtClean="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của</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lớp</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tôi</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phụ</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trách</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có</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cùng</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độ</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tuổi</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có</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nề</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nếp</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trong</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các</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hoạt</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động</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mạnh</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dạn</a:t>
            </a:r>
            <a:r>
              <a:rPr lang="en-US" sz="2800" dirty="0">
                <a:solidFill>
                  <a:prstClr val="black"/>
                </a:solidFill>
                <a:latin typeface="Times New Roman" pitchFamily="18" charset="0"/>
                <a:ea typeface="Times New Roman" pitchFamily="18" charset="0"/>
                <a:cs typeface="Times New Roman" pitchFamily="18" charset="0"/>
              </a:rPr>
              <a:t> ham </a:t>
            </a:r>
            <a:r>
              <a:rPr lang="en-US" sz="2800" dirty="0" err="1">
                <a:solidFill>
                  <a:prstClr val="black"/>
                </a:solidFill>
                <a:latin typeface="Times New Roman" pitchFamily="18" charset="0"/>
                <a:ea typeface="Times New Roman" pitchFamily="18" charset="0"/>
                <a:cs typeface="Times New Roman" pitchFamily="18" charset="0"/>
              </a:rPr>
              <a:t>học</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hỏi</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và</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thích</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khám</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phá</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Mặt</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khác</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đa</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số</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trẻ</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đã</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được</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học</a:t>
            </a:r>
            <a:r>
              <a:rPr lang="en-US" sz="2800" dirty="0">
                <a:solidFill>
                  <a:prstClr val="black"/>
                </a:solidFill>
                <a:latin typeface="Times New Roman" pitchFamily="18" charset="0"/>
                <a:ea typeface="Times New Roman" pitchFamily="18" charset="0"/>
                <a:cs typeface="Times New Roman" pitchFamily="18" charset="0"/>
              </a:rPr>
              <a:t> qua </a:t>
            </a:r>
            <a:r>
              <a:rPr lang="en-US" sz="2800" dirty="0" err="1">
                <a:solidFill>
                  <a:prstClr val="black"/>
                </a:solidFill>
                <a:latin typeface="Times New Roman" pitchFamily="18" charset="0"/>
                <a:ea typeface="Times New Roman" pitchFamily="18" charset="0"/>
                <a:cs typeface="Times New Roman" pitchFamily="18" charset="0"/>
              </a:rPr>
              <a:t>lớp</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nhà</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trẻ</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và</a:t>
            </a:r>
            <a:r>
              <a:rPr lang="en-US" sz="2800" dirty="0">
                <a:solidFill>
                  <a:prstClr val="black"/>
                </a:solidFill>
                <a:latin typeface="Times New Roman" pitchFamily="18" charset="0"/>
                <a:ea typeface="Times New Roman" pitchFamily="18" charset="0"/>
                <a:cs typeface="Times New Roman" pitchFamily="18" charset="0"/>
              </a:rPr>
              <a:t> 3 </a:t>
            </a:r>
            <a:r>
              <a:rPr lang="en-US" sz="2800" dirty="0" err="1">
                <a:solidFill>
                  <a:prstClr val="black"/>
                </a:solidFill>
                <a:latin typeface="Times New Roman" pitchFamily="18" charset="0"/>
                <a:ea typeface="Times New Roman" pitchFamily="18" charset="0"/>
                <a:cs typeface="Times New Roman" pitchFamily="18" charset="0"/>
              </a:rPr>
              <a:t>tuổi</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nên</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đã</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có</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kiến</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thức</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và</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kỹ</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năng</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nhất</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định</a:t>
            </a:r>
            <a:r>
              <a:rPr lang="en-US" sz="2800" dirty="0">
                <a:solidFill>
                  <a:prstClr val="black"/>
                </a:solidFill>
                <a:latin typeface="Times New Roman" pitchFamily="18" charset="0"/>
                <a:ea typeface="Times New Roman" pitchFamily="18" charset="0"/>
                <a:cs typeface="Times New Roman" pitchFamily="18" charset="0"/>
              </a:rPr>
              <a:t>.</a:t>
            </a:r>
            <a:endParaRPr lang="en-US" sz="2800" dirty="0">
              <a:solidFill>
                <a:prstClr val="black"/>
              </a:solidFill>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6" name="Picture 12" descr="C:\Users\Administrator\Downloads\THI GVG 2022\tải xuống (1).jpg">
            <a:extLst>
              <a:ext uri="{FF2B5EF4-FFF2-40B4-BE49-F238E27FC236}">
                <a16:creationId xmlns:a16="http://schemas.microsoft.com/office/drawing/2014/main" id="{2B8B7A9D-069F-D4BC-1B5E-41AD3682564B}"/>
              </a:ext>
            </a:extLst>
          </p:cNvPr>
          <p:cNvPicPr>
            <a:picLocks noChangeAspect="1" noChangeArrowheads="1"/>
          </p:cNvPicPr>
          <p:nvPr/>
        </p:nvPicPr>
        <p:blipFill>
          <a:blip r:embed="rId3"/>
          <a:srcRect/>
          <a:stretch>
            <a:fillRect/>
          </a:stretch>
        </p:blipFill>
        <p:spPr bwMode="auto">
          <a:xfrm>
            <a:off x="2603596" y="2455817"/>
            <a:ext cx="6607436" cy="4163077"/>
          </a:xfrm>
          <a:prstGeom prst="rect">
            <a:avLst/>
          </a:prstGeom>
          <a:noFill/>
        </p:spPr>
      </p:pic>
    </p:spTree>
    <p:extLst>
      <p:ext uri="{BB962C8B-B14F-4D97-AF65-F5344CB8AC3E}">
        <p14:creationId xmlns:p14="http://schemas.microsoft.com/office/powerpoint/2010/main" val="313509722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strVal val="#ppt_w*0.7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ounded Rectangle 3"/>
          <p:cNvSpPr/>
          <p:nvPr/>
        </p:nvSpPr>
        <p:spPr>
          <a:xfrm>
            <a:off x="105229" y="1469586"/>
            <a:ext cx="1723571" cy="4495800"/>
          </a:xfrm>
          <a:prstGeom prst="roundRect">
            <a:avLst/>
          </a:prstGeom>
          <a:noFill/>
          <a:ln>
            <a:noFill/>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Khó</a:t>
            </a:r>
            <a:r>
              <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0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khăn</a:t>
            </a: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Right Arrow 5"/>
          <p:cNvSpPr/>
          <p:nvPr/>
        </p:nvSpPr>
        <p:spPr>
          <a:xfrm>
            <a:off x="1885950" y="3295650"/>
            <a:ext cx="647700"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ounded Rectangle 10"/>
          <p:cNvSpPr/>
          <p:nvPr/>
        </p:nvSpPr>
        <p:spPr>
          <a:xfrm>
            <a:off x="2609850" y="0"/>
            <a:ext cx="9582150" cy="6858000"/>
          </a:xfrm>
          <a:prstGeom prst="roundRect">
            <a:avLst>
              <a:gd name="adj" fmla="val 16667"/>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marL="0" marR="0" lvl="0" indent="381000" algn="just" defTabSz="914400" rtl="0" eaLnBrk="0" fontAlgn="base" latinLnBrk="0" hangingPunct="0">
              <a:lnSpc>
                <a:spcPct val="100000"/>
              </a:lnSpc>
              <a:spcBef>
                <a:spcPct val="0"/>
              </a:spcBef>
              <a:spcAft>
                <a:spcPct val="0"/>
              </a:spcAft>
              <a:buClrTx/>
              <a:buSzTx/>
              <a:buFontTx/>
              <a:buNone/>
              <a:tabLst>
                <a:tab pos="3352800" algn="l"/>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Times New Roman" pitchFamily="18" charset="0"/>
                <a:cs typeface="Times New Roman" pitchFamily="18" charset="0"/>
              </a:rPr>
              <a:t>   -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Về</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phía</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phụ</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huynh</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Các</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bậc</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cha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mẹ</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luôn</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nóng</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vội</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trong</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việc</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dạy</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con. Do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đó</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khi</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trẻ</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về</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nhà</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mà</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chưa</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đọc</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thuộc</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thơ</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tô</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màu</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viết</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chữ</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hoặc</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chưa</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biết</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làm</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toán</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thì</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lo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lắng</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một</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cách</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thái</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quá</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Đồng</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thời</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lại</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chiều</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chuộng</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cung</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phụng</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con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cái</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cho</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rằng</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đó</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là</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thương</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con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khiến</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tre</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không</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có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ky</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năng</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tư</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phục</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vụ,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lúc</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nào</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cũng</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có</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tư</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tưởng</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ỉ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lại</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đợi</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chờ</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bố</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mẹ</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hoặc</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sử</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dụng</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điện</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thoại</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di</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động</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IPAD</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quá</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Times New Roman" pitchFamily="18" charset="0"/>
                <a:cs typeface="Times New Roman" pitchFamily="18" charset="0"/>
              </a:rPr>
              <a:t>nhiều</a:t>
            </a:r>
            <a:r>
              <a:rPr kumimoji="0" lang="en-US" sz="2800" b="0" i="0" u="none" strike="noStrike" kern="1200" cap="none" spc="0" normalizeH="0" baseline="0" noProof="0" dirty="0">
                <a:ln>
                  <a:noFill/>
                </a:ln>
                <a:solidFill>
                  <a:schemeClr val="tx1"/>
                </a:solidFill>
                <a:effectLst/>
                <a:uLnTx/>
                <a:uFillTx/>
                <a:latin typeface="Times New Roman" pitchFamily="18" charset="0"/>
                <a:ea typeface="Times New Roman" pitchFamily="18" charset="0"/>
                <a:cs typeface="Times New Roman" pitchFamily="18" charset="0"/>
              </a:rPr>
              <a:t>...</a:t>
            </a:r>
            <a:endParaRPr kumimoji="0" lang="en-US"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054924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edg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2529" name="Picture 1" descr="C:\Users\Administrator\Downloads\THI GVG 2022\dt bé.jpg"/>
          <p:cNvPicPr>
            <a:picLocks noChangeAspect="1" noChangeArrowheads="1"/>
          </p:cNvPicPr>
          <p:nvPr/>
        </p:nvPicPr>
        <p:blipFill>
          <a:blip r:embed="rId3"/>
          <a:srcRect/>
          <a:stretch>
            <a:fillRect/>
          </a:stretch>
        </p:blipFill>
        <p:spPr bwMode="auto">
          <a:xfrm>
            <a:off x="0" y="0"/>
            <a:ext cx="5941868" cy="3602182"/>
          </a:xfrm>
          <a:prstGeom prst="rect">
            <a:avLst/>
          </a:prstGeom>
          <a:noFill/>
        </p:spPr>
      </p:pic>
      <p:pic>
        <p:nvPicPr>
          <p:cNvPr id="22531" name="Picture 3" descr="C:\Users\Administrator\Downloads\THI GVG 2022\người lạ ơi.jpg"/>
          <p:cNvPicPr>
            <a:picLocks noChangeAspect="1" noChangeArrowheads="1"/>
          </p:cNvPicPr>
          <p:nvPr/>
        </p:nvPicPr>
        <p:blipFill>
          <a:blip r:embed="rId4"/>
          <a:srcRect/>
          <a:stretch>
            <a:fillRect/>
          </a:stretch>
        </p:blipFill>
        <p:spPr bwMode="auto">
          <a:xfrm>
            <a:off x="2508069" y="3619500"/>
            <a:ext cx="6940731" cy="3238500"/>
          </a:xfrm>
          <a:prstGeom prst="rect">
            <a:avLst/>
          </a:prstGeom>
          <a:noFill/>
        </p:spPr>
      </p:pic>
      <p:pic>
        <p:nvPicPr>
          <p:cNvPr id="25603" name="Picture 3" descr="C:\Users\Administrator\Downloads\THI GVG 2022\0.jpg"/>
          <p:cNvPicPr>
            <a:picLocks noChangeAspect="1" noChangeArrowheads="1"/>
          </p:cNvPicPr>
          <p:nvPr/>
        </p:nvPicPr>
        <p:blipFill>
          <a:blip r:embed="rId5"/>
          <a:srcRect/>
          <a:stretch>
            <a:fillRect/>
          </a:stretch>
        </p:blipFill>
        <p:spPr bwMode="auto">
          <a:xfrm>
            <a:off x="5941868" y="0"/>
            <a:ext cx="6250132" cy="3619500"/>
          </a:xfrm>
          <a:prstGeom prst="rect">
            <a:avLst/>
          </a:prstGeom>
          <a:noFill/>
        </p:spPr>
      </p:pic>
    </p:spTree>
    <p:extLst>
      <p:ext uri="{BB962C8B-B14F-4D97-AF65-F5344CB8AC3E}">
        <p14:creationId xmlns:p14="http://schemas.microsoft.com/office/powerpoint/2010/main" val="11245839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le 2"/>
          <p:cNvSpPr/>
          <p:nvPr/>
        </p:nvSpPr>
        <p:spPr>
          <a:xfrm>
            <a:off x="0" y="495300"/>
            <a:ext cx="12192000" cy="6362700"/>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srgbClr val="F79646"/>
              </a:solidFill>
              <a:effectLst/>
              <a:uLnTx/>
              <a:uFillTx/>
              <a:latin typeface="Times New Roman" pitchFamily="18" charset="0"/>
              <a:ea typeface="+mn-ea"/>
              <a:cs typeface="Times New Roman" pitchFamily="18" charset="0"/>
            </a:endParaRPr>
          </a:p>
        </p:txBody>
      </p:sp>
      <p:sp>
        <p:nvSpPr>
          <p:cNvPr id="5" name="Hộp Văn bản 4">
            <a:extLst>
              <a:ext uri="{FF2B5EF4-FFF2-40B4-BE49-F238E27FC236}">
                <a16:creationId xmlns:a16="http://schemas.microsoft.com/office/drawing/2014/main" id="{2F8F5EB7-1DD6-3CD6-038A-BA59264BD67E}"/>
              </a:ext>
            </a:extLst>
          </p:cNvPr>
          <p:cNvSpPr txBox="1"/>
          <p:nvPr/>
        </p:nvSpPr>
        <p:spPr>
          <a:xfrm>
            <a:off x="1051560" y="1760220"/>
            <a:ext cx="10264140" cy="954107"/>
          </a:xfrm>
          <a:prstGeom prst="rect">
            <a:avLst/>
          </a:prstGeom>
          <a:noFill/>
        </p:spPr>
        <p:txBody>
          <a:bodyPr wrap="square">
            <a:spAutoFit/>
          </a:bodyPr>
          <a:lstStyle/>
          <a:p>
            <a:pPr indent="381000" algn="just">
              <a:tabLst>
                <a:tab pos="3352800" algn="l"/>
              </a:tabLst>
            </a:pPr>
            <a:r>
              <a:rPr lang="pt-BR" sz="2800" dirty="0">
                <a:effectLst/>
                <a:latin typeface="Times New Roman" panose="02020603050405020304" pitchFamily="18" charset="0"/>
                <a:ea typeface="Times New Roman" panose="02020603050405020304" pitchFamily="18" charset="0"/>
              </a:rPr>
              <a:t>- Đối với giáo viên mầm non: Một số giáo viên chưa linh động sáng tạo trong việc hình thành kỹ năng sống cho </a:t>
            </a:r>
            <a:r>
              <a:rPr lang="pt-BR" sz="2800" dirty="0" smtClean="0">
                <a:effectLst/>
                <a:latin typeface="Times New Roman" panose="02020603050405020304" pitchFamily="18" charset="0"/>
                <a:ea typeface="Times New Roman" panose="02020603050405020304" pitchFamily="18" charset="0"/>
              </a:rPr>
              <a:t>trẻ.</a:t>
            </a: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663154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ounded Rectangle 5"/>
          <p:cNvSpPr/>
          <p:nvPr/>
        </p:nvSpPr>
        <p:spPr>
          <a:xfrm>
            <a:off x="2156588" y="174169"/>
            <a:ext cx="7732611" cy="647114"/>
          </a:xfrm>
          <a:prstGeom prst="roundRect">
            <a:avLst/>
          </a:prstGeom>
          <a:noFill/>
          <a:ln>
            <a:noFill/>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III. MỘT SỐ BIỆN PHÁP</a:t>
            </a:r>
            <a:endParaRPr kumimoji="0" 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grpSp>
        <p:nvGrpSpPr>
          <p:cNvPr id="8" name="Group 7"/>
          <p:cNvGrpSpPr/>
          <p:nvPr/>
        </p:nvGrpSpPr>
        <p:grpSpPr>
          <a:xfrm>
            <a:off x="213347" y="1148991"/>
            <a:ext cx="11713042" cy="4885264"/>
            <a:chOff x="2296319" y="1752600"/>
            <a:chExt cx="10065042" cy="3690500"/>
          </a:xfrm>
        </p:grpSpPr>
        <p:grpSp>
          <p:nvGrpSpPr>
            <p:cNvPr id="9" name="Group 3">
              <a:extLst>
                <a:ext uri="{FF2B5EF4-FFF2-40B4-BE49-F238E27FC236}">
                  <a16:creationId xmlns:a16="http://schemas.microsoft.com/office/drawing/2014/main" id="{9967F879-88EE-4288-9902-006D7900F7AA}"/>
                </a:ext>
              </a:extLst>
            </p:cNvPr>
            <p:cNvGrpSpPr>
              <a:grpSpLocks/>
            </p:cNvGrpSpPr>
            <p:nvPr/>
          </p:nvGrpSpPr>
          <p:grpSpPr bwMode="auto">
            <a:xfrm>
              <a:off x="2296319" y="1808163"/>
              <a:ext cx="2344208" cy="3633849"/>
              <a:chOff x="726" y="1299"/>
              <a:chExt cx="1363" cy="2136"/>
            </a:xfrm>
          </p:grpSpPr>
          <p:sp>
            <p:nvSpPr>
              <p:cNvPr id="42" name="AutoShape 4">
                <a:extLst>
                  <a:ext uri="{FF2B5EF4-FFF2-40B4-BE49-F238E27FC236}">
                    <a16:creationId xmlns:a16="http://schemas.microsoft.com/office/drawing/2014/main" id="{88AE4512-1B72-425D-B5CF-4A02400D9460}"/>
                  </a:ext>
                </a:extLst>
              </p:cNvPr>
              <p:cNvSpPr>
                <a:spLocks noChangeArrowheads="1"/>
              </p:cNvSpPr>
              <p:nvPr/>
            </p:nvSpPr>
            <p:spPr bwMode="gray">
              <a:xfrm>
                <a:off x="726" y="1490"/>
                <a:ext cx="1363" cy="1945"/>
              </a:xfrm>
              <a:prstGeom prst="roundRect">
                <a:avLst>
                  <a:gd name="adj" fmla="val 17509"/>
                </a:avLst>
              </a:prstGeom>
              <a:gradFill rotWithShape="1">
                <a:gsLst>
                  <a:gs pos="0">
                    <a:srgbClr val="4E91D4"/>
                  </a:gs>
                  <a:gs pos="100000">
                    <a:srgbClr val="3477A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43" name="AutoShape 5">
                <a:extLst>
                  <a:ext uri="{FF2B5EF4-FFF2-40B4-BE49-F238E27FC236}">
                    <a16:creationId xmlns:a16="http://schemas.microsoft.com/office/drawing/2014/main" id="{8A69A02E-D119-4A3A-B774-3D64000EA2EC}"/>
                  </a:ext>
                </a:extLst>
              </p:cNvPr>
              <p:cNvSpPr>
                <a:spLocks noChangeArrowheads="1"/>
              </p:cNvSpPr>
              <p:nvPr/>
            </p:nvSpPr>
            <p:spPr bwMode="gray">
              <a:xfrm>
                <a:off x="789" y="1576"/>
                <a:ext cx="1228" cy="1547"/>
              </a:xfrm>
              <a:prstGeom prst="roundRect">
                <a:avLst>
                  <a:gd name="adj" fmla="val 16667"/>
                </a:avLst>
              </a:prstGeom>
              <a:solidFill>
                <a:srgbClr val="3CA1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nvGrpSpPr>
              <p:cNvPr id="48" name="Group 10">
                <a:extLst>
                  <a:ext uri="{FF2B5EF4-FFF2-40B4-BE49-F238E27FC236}">
                    <a16:creationId xmlns:a16="http://schemas.microsoft.com/office/drawing/2014/main" id="{5225E335-C97C-4129-AD7F-0672E9B68265}"/>
                  </a:ext>
                </a:extLst>
              </p:cNvPr>
              <p:cNvGrpSpPr>
                <a:grpSpLocks/>
              </p:cNvGrpSpPr>
              <p:nvPr/>
            </p:nvGrpSpPr>
            <p:grpSpPr bwMode="auto">
              <a:xfrm>
                <a:off x="1189" y="1299"/>
                <a:ext cx="405" cy="392"/>
                <a:chOff x="1289" y="587"/>
                <a:chExt cx="668" cy="647"/>
              </a:xfrm>
            </p:grpSpPr>
            <p:sp>
              <p:nvSpPr>
                <p:cNvPr id="50" name="Oval 11">
                  <a:extLst>
                    <a:ext uri="{FF2B5EF4-FFF2-40B4-BE49-F238E27FC236}">
                      <a16:creationId xmlns:a16="http://schemas.microsoft.com/office/drawing/2014/main" id="{0B9020A6-C79A-4E9E-9A4F-FB6635AAF8AA}"/>
                    </a:ext>
                  </a:extLst>
                </p:cNvPr>
                <p:cNvSpPr>
                  <a:spLocks noChangeArrowheads="1"/>
                </p:cNvSpPr>
                <p:nvPr/>
              </p:nvSpPr>
              <p:spPr bwMode="gray">
                <a:xfrm>
                  <a:off x="1289" y="600"/>
                  <a:ext cx="668" cy="50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1" name="Oval 12">
                  <a:extLst>
                    <a:ext uri="{FF2B5EF4-FFF2-40B4-BE49-F238E27FC236}">
                      <a16:creationId xmlns:a16="http://schemas.microsoft.com/office/drawing/2014/main" id="{3968ECA8-0393-495E-9EF1-6ACC4AB1FC21}"/>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2" name="Oval 13">
                  <a:extLst>
                    <a:ext uri="{FF2B5EF4-FFF2-40B4-BE49-F238E27FC236}">
                      <a16:creationId xmlns:a16="http://schemas.microsoft.com/office/drawing/2014/main" id="{C4977CEB-BED7-4E08-8E53-0D226D0338C6}"/>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3" name="Oval 14">
                  <a:extLst>
                    <a:ext uri="{FF2B5EF4-FFF2-40B4-BE49-F238E27FC236}">
                      <a16:creationId xmlns:a16="http://schemas.microsoft.com/office/drawing/2014/main" id="{090FB721-169E-47F0-9C72-9472974680F3}"/>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4" name="Oval 15">
                  <a:extLst>
                    <a:ext uri="{FF2B5EF4-FFF2-40B4-BE49-F238E27FC236}">
                      <a16:creationId xmlns:a16="http://schemas.microsoft.com/office/drawing/2014/main" id="{705A2E57-6A9A-442E-BA61-C0D4E8BD133A}"/>
                    </a:ext>
                  </a:extLst>
                </p:cNvPr>
                <p:cNvSpPr>
                  <a:spLocks noChangeArrowheads="1"/>
                </p:cNvSpPr>
                <p:nvPr/>
              </p:nvSpPr>
              <p:spPr bwMode="gray">
                <a:xfrm>
                  <a:off x="133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sp>
            <p:nvSpPr>
              <p:cNvPr id="49" name="Text Box 16">
                <a:extLst>
                  <a:ext uri="{FF2B5EF4-FFF2-40B4-BE49-F238E27FC236}">
                    <a16:creationId xmlns:a16="http://schemas.microsoft.com/office/drawing/2014/main" id="{DA236293-5701-449D-8D17-4863CD9BE86D}"/>
                  </a:ext>
                </a:extLst>
              </p:cNvPr>
              <p:cNvSpPr txBox="1">
                <a:spLocks noChangeArrowheads="1"/>
              </p:cNvSpPr>
              <p:nvPr/>
            </p:nvSpPr>
            <p:spPr bwMode="gray">
              <a:xfrm>
                <a:off x="1274" y="1311"/>
                <a:ext cx="15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1</a:t>
                </a:r>
              </a:p>
            </p:txBody>
          </p:sp>
        </p:grpSp>
        <p:grpSp>
          <p:nvGrpSpPr>
            <p:cNvPr id="10" name="Group 5"/>
            <p:cNvGrpSpPr/>
            <p:nvPr/>
          </p:nvGrpSpPr>
          <p:grpSpPr>
            <a:xfrm>
              <a:off x="7520881" y="1753448"/>
              <a:ext cx="4840480" cy="3688863"/>
              <a:chOff x="2418994" y="1767175"/>
              <a:chExt cx="4840480" cy="3688863"/>
            </a:xfrm>
          </p:grpSpPr>
          <p:grpSp>
            <p:nvGrpSpPr>
              <p:cNvPr id="28" name="Group 18">
                <a:extLst>
                  <a:ext uri="{FF2B5EF4-FFF2-40B4-BE49-F238E27FC236}">
                    <a16:creationId xmlns:a16="http://schemas.microsoft.com/office/drawing/2014/main" id="{C73CEB11-45F8-4CE0-B847-37CED91D84AC}"/>
                  </a:ext>
                </a:extLst>
              </p:cNvPr>
              <p:cNvGrpSpPr>
                <a:grpSpLocks/>
              </p:cNvGrpSpPr>
              <p:nvPr/>
            </p:nvGrpSpPr>
            <p:grpSpPr bwMode="auto">
              <a:xfrm>
                <a:off x="2418994" y="1767175"/>
                <a:ext cx="4840480" cy="3688863"/>
                <a:chOff x="2172" y="1299"/>
                <a:chExt cx="2816" cy="2173"/>
              </a:xfrm>
            </p:grpSpPr>
            <p:sp>
              <p:nvSpPr>
                <p:cNvPr id="30" name="AutoShape 19">
                  <a:extLst>
                    <a:ext uri="{FF2B5EF4-FFF2-40B4-BE49-F238E27FC236}">
                      <a16:creationId xmlns:a16="http://schemas.microsoft.com/office/drawing/2014/main" id="{3FC15E51-C116-4BC4-8158-93DC4512125C}"/>
                    </a:ext>
                  </a:extLst>
                </p:cNvPr>
                <p:cNvSpPr>
                  <a:spLocks noChangeArrowheads="1"/>
                </p:cNvSpPr>
                <p:nvPr/>
              </p:nvSpPr>
              <p:spPr bwMode="gray">
                <a:xfrm>
                  <a:off x="2172" y="1493"/>
                  <a:ext cx="1363" cy="1949"/>
                </a:xfrm>
                <a:prstGeom prst="roundRect">
                  <a:avLst>
                    <a:gd name="adj" fmla="val 17509"/>
                  </a:avLst>
                </a:prstGeom>
                <a:gradFill rotWithShape="1">
                  <a:gsLst>
                    <a:gs pos="0">
                      <a:srgbClr val="34B034"/>
                    </a:gs>
                    <a:gs pos="100000">
                      <a:srgbClr val="3F8B4A"/>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31" name="AutoShape 20">
                  <a:extLst>
                    <a:ext uri="{FF2B5EF4-FFF2-40B4-BE49-F238E27FC236}">
                      <a16:creationId xmlns:a16="http://schemas.microsoft.com/office/drawing/2014/main" id="{997D96FB-D0DB-478F-BB01-701EF23461C2}"/>
                    </a:ext>
                  </a:extLst>
                </p:cNvPr>
                <p:cNvSpPr>
                  <a:spLocks noChangeArrowheads="1"/>
                </p:cNvSpPr>
                <p:nvPr/>
              </p:nvSpPr>
              <p:spPr bwMode="gray">
                <a:xfrm>
                  <a:off x="2192" y="1558"/>
                  <a:ext cx="1322" cy="1766"/>
                </a:xfrm>
                <a:prstGeom prst="roundRect">
                  <a:avLst>
                    <a:gd name="adj" fmla="val 16667"/>
                  </a:avLst>
                </a:prstGeom>
                <a:solidFill>
                  <a:srgbClr val="73E77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32" name="AutoShape 21">
                  <a:extLst>
                    <a:ext uri="{FF2B5EF4-FFF2-40B4-BE49-F238E27FC236}">
                      <a16:creationId xmlns:a16="http://schemas.microsoft.com/office/drawing/2014/main" id="{EDF3D807-B421-4A3D-9F5C-702E17C2F892}"/>
                    </a:ext>
                  </a:extLst>
                </p:cNvPr>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B3F2B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34" name="Oval 23">
                  <a:extLst>
                    <a:ext uri="{FF2B5EF4-FFF2-40B4-BE49-F238E27FC236}">
                      <a16:creationId xmlns:a16="http://schemas.microsoft.com/office/drawing/2014/main" id="{D35FB15C-F98F-4BF1-ACC7-A4A31C9DBC5E}"/>
                    </a:ext>
                  </a:extLst>
                </p:cNvPr>
                <p:cNvSpPr>
                  <a:spLocks noChangeArrowheads="1"/>
                </p:cNvSpPr>
                <p:nvPr/>
              </p:nvSpPr>
              <p:spPr bwMode="gray">
                <a:xfrm>
                  <a:off x="2677" y="1307"/>
                  <a:ext cx="405" cy="30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35" name="Oval 24">
                  <a:extLst>
                    <a:ext uri="{FF2B5EF4-FFF2-40B4-BE49-F238E27FC236}">
                      <a16:creationId xmlns:a16="http://schemas.microsoft.com/office/drawing/2014/main" id="{4F6FC0EC-4643-420D-B7F4-2B578D387350}"/>
                    </a:ext>
                  </a:extLst>
                </p:cNvPr>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36" name="Oval 25">
                  <a:extLst>
                    <a:ext uri="{FF2B5EF4-FFF2-40B4-BE49-F238E27FC236}">
                      <a16:creationId xmlns:a16="http://schemas.microsoft.com/office/drawing/2014/main" id="{518F870F-AAD1-4CE7-85A6-641ABF0B9984}"/>
                    </a:ext>
                  </a:extLst>
                </p:cNvPr>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37" name="Oval 26">
                  <a:extLst>
                    <a:ext uri="{FF2B5EF4-FFF2-40B4-BE49-F238E27FC236}">
                      <a16:creationId xmlns:a16="http://schemas.microsoft.com/office/drawing/2014/main" id="{7A07EC80-E3A6-49E9-8BDD-85F4B0D30949}"/>
                    </a:ext>
                  </a:extLst>
                </p:cNvPr>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38" name="Oval 27">
                  <a:extLst>
                    <a:ext uri="{FF2B5EF4-FFF2-40B4-BE49-F238E27FC236}">
                      <a16:creationId xmlns:a16="http://schemas.microsoft.com/office/drawing/2014/main" id="{34F07E69-5F68-4ED5-B7F8-0AFBFA175996}"/>
                    </a:ext>
                  </a:extLst>
                </p:cNvPr>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39" name="Text Box 28">
                  <a:extLst>
                    <a:ext uri="{FF2B5EF4-FFF2-40B4-BE49-F238E27FC236}">
                      <a16:creationId xmlns:a16="http://schemas.microsoft.com/office/drawing/2014/main" id="{27703364-31F2-4B13-A1EC-68B1E9090DD3}"/>
                    </a:ext>
                  </a:extLst>
                </p:cNvPr>
                <p:cNvSpPr txBox="1">
                  <a:spLocks noChangeArrowheads="1"/>
                </p:cNvSpPr>
                <p:nvPr/>
              </p:nvSpPr>
              <p:spPr bwMode="gray">
                <a:xfrm>
                  <a:off x="2776" y="1344"/>
                  <a:ext cx="15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3</a:t>
                  </a:r>
                </a:p>
              </p:txBody>
            </p:sp>
            <p:sp>
              <p:nvSpPr>
                <p:cNvPr id="40" name="AutoShape 30">
                  <a:extLst>
                    <a:ext uri="{FF2B5EF4-FFF2-40B4-BE49-F238E27FC236}">
                      <a16:creationId xmlns:a16="http://schemas.microsoft.com/office/drawing/2014/main" id="{35DC4A03-DBCF-4DF3-8DC8-85629DBB7F9D}"/>
                    </a:ext>
                  </a:extLst>
                </p:cNvPr>
                <p:cNvSpPr>
                  <a:spLocks noChangeArrowheads="1"/>
                </p:cNvSpPr>
                <p:nvPr/>
              </p:nvSpPr>
              <p:spPr bwMode="gray">
                <a:xfrm>
                  <a:off x="3625" y="2067"/>
                  <a:ext cx="1363" cy="548"/>
                </a:xfrm>
                <a:prstGeom prst="roundRect">
                  <a:avLst>
                    <a:gd name="adj" fmla="val 40389"/>
                  </a:avLst>
                </a:prstGeom>
                <a:gradFill rotWithShape="1">
                  <a:gsLst>
                    <a:gs pos="0">
                      <a:srgbClr val="58A4AE"/>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41" name="AutoShape 31">
                  <a:extLst>
                    <a:ext uri="{FF2B5EF4-FFF2-40B4-BE49-F238E27FC236}">
                      <a16:creationId xmlns:a16="http://schemas.microsoft.com/office/drawing/2014/main" id="{A02CF455-2CE7-4F8F-A811-057E7DE19A37}"/>
                    </a:ext>
                  </a:extLst>
                </p:cNvPr>
                <p:cNvSpPr>
                  <a:spLocks noChangeArrowheads="1"/>
                </p:cNvSpPr>
                <p:nvPr/>
              </p:nvSpPr>
              <p:spPr bwMode="gray">
                <a:xfrm>
                  <a:off x="3684" y="1947"/>
                  <a:ext cx="1304" cy="487"/>
                </a:xfrm>
                <a:prstGeom prst="roundRect">
                  <a:avLst>
                    <a:gd name="adj" fmla="val 50000"/>
                  </a:avLst>
                </a:prstGeom>
                <a:gradFill rotWithShape="1">
                  <a:gsLst>
                    <a:gs pos="0">
                      <a:srgbClr val="72B2BB"/>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7" name="AutoShape 20">
                  <a:extLst>
                    <a:ext uri="{FF2B5EF4-FFF2-40B4-BE49-F238E27FC236}">
                      <a16:creationId xmlns:a16="http://schemas.microsoft.com/office/drawing/2014/main" id="{997D96FB-D0DB-478F-BB01-701EF23461C2}"/>
                    </a:ext>
                  </a:extLst>
                </p:cNvPr>
                <p:cNvSpPr>
                  <a:spLocks noChangeArrowheads="1"/>
                </p:cNvSpPr>
                <p:nvPr/>
              </p:nvSpPr>
              <p:spPr bwMode="gray">
                <a:xfrm>
                  <a:off x="3666" y="1440"/>
                  <a:ext cx="1322" cy="2032"/>
                </a:xfrm>
                <a:prstGeom prst="roundRect">
                  <a:avLst>
                    <a:gd name="adj" fmla="val 16667"/>
                  </a:avLst>
                </a:prstGeom>
                <a:solidFill>
                  <a:srgbClr val="73E77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sp>
            <p:nvSpPr>
              <p:cNvPr id="29" name="Rectangle 28"/>
              <p:cNvSpPr/>
              <p:nvPr/>
            </p:nvSpPr>
            <p:spPr>
              <a:xfrm>
                <a:off x="5086174" y="2330703"/>
                <a:ext cx="2027515" cy="146478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Biện</a:t>
                </a:r>
                <a:r>
                  <a:rPr kumimoji="0" lang="en-US" sz="2400" b="1" i="1"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pháp</a:t>
                </a:r>
                <a:r>
                  <a:rPr kumimoji="0" lang="en-US" sz="24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4:</a:t>
                </a:r>
                <a:r>
                  <a:rPr kumimoji="0" lang="en-US" sz="2400" b="1" i="0" u="none" strike="noStrike" kern="1200" cap="none" spc="0" normalizeH="0" baseline="0" noProof="0" dirty="0">
                    <a:ln>
                      <a:noFill/>
                    </a:ln>
                    <a:solidFill>
                      <a:prstClr val="black"/>
                    </a:solidFill>
                    <a:effectLst/>
                    <a:uLnTx/>
                    <a:uFillTx/>
                    <a:latin typeface="Calibri"/>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Phối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hợp</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với</a:t>
                </a:r>
                <a:r>
                  <a:rPr kumimoji="0" lang="en-US"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phụ</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huynh</a:t>
                </a:r>
                <a:endParaRPr kumimoji="0" lang="vi-VN"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342900" marR="0" lvl="0" indent="-342900" algn="ctr" defTabSz="914400" rtl="0" eaLnBrk="1" fontAlgn="auto" latinLnBrk="0" hangingPunct="1">
                  <a:lnSpc>
                    <a:spcPct val="100000"/>
                  </a:lnSpc>
                  <a:spcBef>
                    <a:spcPts val="0"/>
                  </a:spcBef>
                  <a:spcAft>
                    <a:spcPts val="0"/>
                  </a:spcAft>
                  <a:buClrTx/>
                  <a:buSzTx/>
                  <a:buFont typeface="Arial" charset="0"/>
                  <a:buChar char="•"/>
                  <a:tabLst/>
                  <a:defRPr/>
                </a:pPr>
                <a:endParaRPr kumimoji="0" lang="pt-BR"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grpSp>
        <p:grpSp>
          <p:nvGrpSpPr>
            <p:cNvPr id="11" name="Group 2"/>
            <p:cNvGrpSpPr/>
            <p:nvPr/>
          </p:nvGrpSpPr>
          <p:grpSpPr>
            <a:xfrm>
              <a:off x="4933282" y="1752600"/>
              <a:ext cx="2408921" cy="3690500"/>
              <a:chOff x="4959879" y="1752600"/>
              <a:chExt cx="2408921" cy="3690500"/>
            </a:xfrm>
          </p:grpSpPr>
          <p:grpSp>
            <p:nvGrpSpPr>
              <p:cNvPr id="13" name="Group 32">
                <a:extLst>
                  <a:ext uri="{FF2B5EF4-FFF2-40B4-BE49-F238E27FC236}">
                    <a16:creationId xmlns:a16="http://schemas.microsoft.com/office/drawing/2014/main" id="{A53EE801-4EF4-4FF4-9E40-EB02D98940C2}"/>
                  </a:ext>
                </a:extLst>
              </p:cNvPr>
              <p:cNvGrpSpPr>
                <a:grpSpLocks/>
              </p:cNvGrpSpPr>
              <p:nvPr/>
            </p:nvGrpSpPr>
            <p:grpSpPr bwMode="auto">
              <a:xfrm>
                <a:off x="4959879" y="1752600"/>
                <a:ext cx="2344207" cy="3690500"/>
                <a:chOff x="3696" y="1296"/>
                <a:chExt cx="1363" cy="2125"/>
              </a:xfrm>
            </p:grpSpPr>
            <p:sp>
              <p:nvSpPr>
                <p:cNvPr id="15" name="AutoShape 33">
                  <a:extLst>
                    <a:ext uri="{FF2B5EF4-FFF2-40B4-BE49-F238E27FC236}">
                      <a16:creationId xmlns:a16="http://schemas.microsoft.com/office/drawing/2014/main" id="{8648EC14-CB18-4ADA-857A-7630255DE3DC}"/>
                    </a:ext>
                  </a:extLst>
                </p:cNvPr>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6" name="AutoShape 34">
                  <a:extLst>
                    <a:ext uri="{FF2B5EF4-FFF2-40B4-BE49-F238E27FC236}">
                      <a16:creationId xmlns:a16="http://schemas.microsoft.com/office/drawing/2014/main" id="{10976DB5-BD36-4C7C-8E6F-994B6074C424}"/>
                    </a:ext>
                  </a:extLst>
                </p:cNvPr>
                <p:cNvSpPr>
                  <a:spLocks noChangeArrowheads="1"/>
                </p:cNvSpPr>
                <p:nvPr/>
              </p:nvSpPr>
              <p:spPr bwMode="gray">
                <a:xfrm>
                  <a:off x="3717" y="1495"/>
                  <a:ext cx="1322" cy="1926"/>
                </a:xfrm>
                <a:prstGeom prst="roundRect">
                  <a:avLst>
                    <a:gd name="adj" fmla="val 16667"/>
                  </a:avLst>
                </a:prstGeom>
                <a:solidFill>
                  <a:srgbClr val="E9E06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8" name="AutoShape 36">
                  <a:extLst>
                    <a:ext uri="{FF2B5EF4-FFF2-40B4-BE49-F238E27FC236}">
                      <a16:creationId xmlns:a16="http://schemas.microsoft.com/office/drawing/2014/main" id="{8BEB05FA-D77F-455B-9101-DD5DEACF1299}"/>
                    </a:ext>
                  </a:extLst>
                </p:cNvPr>
                <p:cNvSpPr>
                  <a:spLocks noChangeArrowheads="1"/>
                </p:cNvSpPr>
                <p:nvPr/>
              </p:nvSpPr>
              <p:spPr bwMode="gray">
                <a:xfrm>
                  <a:off x="3728" y="1509"/>
                  <a:ext cx="1304" cy="446"/>
                </a:xfrm>
                <a:prstGeom prst="roundRect">
                  <a:avLst>
                    <a:gd name="adj" fmla="val 50000"/>
                  </a:avLst>
                </a:prstGeom>
                <a:gradFill rotWithShape="1">
                  <a:gsLst>
                    <a:gs pos="0">
                      <a:srgbClr val="F8F5CC"/>
                    </a:gs>
                    <a:gs pos="100000">
                      <a:srgbClr val="E9E06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nvGrpSpPr>
                <p:cNvPr id="19" name="Group 37">
                  <a:extLst>
                    <a:ext uri="{FF2B5EF4-FFF2-40B4-BE49-F238E27FC236}">
                      <a16:creationId xmlns:a16="http://schemas.microsoft.com/office/drawing/2014/main" id="{F1CD36BD-C696-46E4-9909-BA92A4D06DFC}"/>
                    </a:ext>
                  </a:extLst>
                </p:cNvPr>
                <p:cNvGrpSpPr>
                  <a:grpSpLocks/>
                </p:cNvGrpSpPr>
                <p:nvPr/>
              </p:nvGrpSpPr>
              <p:grpSpPr bwMode="auto">
                <a:xfrm>
                  <a:off x="4165" y="1299"/>
                  <a:ext cx="405" cy="392"/>
                  <a:chOff x="1289" y="587"/>
                  <a:chExt cx="668" cy="647"/>
                </a:xfrm>
              </p:grpSpPr>
              <p:sp>
                <p:nvSpPr>
                  <p:cNvPr id="23" name="Oval 38">
                    <a:extLst>
                      <a:ext uri="{FF2B5EF4-FFF2-40B4-BE49-F238E27FC236}">
                        <a16:creationId xmlns:a16="http://schemas.microsoft.com/office/drawing/2014/main" id="{76AF2E19-3C5A-4BC4-994C-59F4CFBB4769}"/>
                      </a:ext>
                    </a:extLst>
                  </p:cNvPr>
                  <p:cNvSpPr>
                    <a:spLocks noChangeArrowheads="1"/>
                  </p:cNvSpPr>
                  <p:nvPr/>
                </p:nvSpPr>
                <p:spPr bwMode="gray">
                  <a:xfrm>
                    <a:off x="1289" y="605"/>
                    <a:ext cx="668" cy="49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24" name="Oval 39">
                    <a:extLst>
                      <a:ext uri="{FF2B5EF4-FFF2-40B4-BE49-F238E27FC236}">
                        <a16:creationId xmlns:a16="http://schemas.microsoft.com/office/drawing/2014/main" id="{02EC12CD-9410-4FF0-9C0F-C28EE5E4D3CB}"/>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25" name="Oval 40">
                    <a:extLst>
                      <a:ext uri="{FF2B5EF4-FFF2-40B4-BE49-F238E27FC236}">
                        <a16:creationId xmlns:a16="http://schemas.microsoft.com/office/drawing/2014/main" id="{07625FC9-38CC-4CAC-8808-EB92B6488BAA}"/>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26" name="Oval 41">
                    <a:extLst>
                      <a:ext uri="{FF2B5EF4-FFF2-40B4-BE49-F238E27FC236}">
                        <a16:creationId xmlns:a16="http://schemas.microsoft.com/office/drawing/2014/main" id="{255FD346-AF8F-4771-BE12-E4268EB3AB28}"/>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27" name="Oval 42">
                    <a:extLst>
                      <a:ext uri="{FF2B5EF4-FFF2-40B4-BE49-F238E27FC236}">
                        <a16:creationId xmlns:a16="http://schemas.microsoft.com/office/drawing/2014/main" id="{69150E3E-5C0D-4535-8802-BE6D60E7A2AB}"/>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sp>
              <p:nvSpPr>
                <p:cNvPr id="20" name="Text Box 43">
                  <a:extLst>
                    <a:ext uri="{FF2B5EF4-FFF2-40B4-BE49-F238E27FC236}">
                      <a16:creationId xmlns:a16="http://schemas.microsoft.com/office/drawing/2014/main" id="{F049143B-914B-47D6-9C06-1EA20D43B405}"/>
                    </a:ext>
                  </a:extLst>
                </p:cNvPr>
                <p:cNvSpPr txBox="1">
                  <a:spLocks noChangeArrowheads="1"/>
                </p:cNvSpPr>
                <p:nvPr/>
              </p:nvSpPr>
              <p:spPr bwMode="gray">
                <a:xfrm>
                  <a:off x="4250" y="1296"/>
                  <a:ext cx="14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2</a:t>
                  </a:r>
                </a:p>
              </p:txBody>
            </p:sp>
          </p:grpSp>
          <p:sp>
            <p:nvSpPr>
              <p:cNvPr id="14" name="Rectangle 13"/>
              <p:cNvSpPr/>
              <p:nvPr/>
            </p:nvSpPr>
            <p:spPr>
              <a:xfrm>
                <a:off x="5014915" y="2362200"/>
                <a:ext cx="2353885" cy="2103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Biện</a:t>
                </a:r>
                <a:r>
                  <a:rPr kumimoji="0" lang="en-GB" sz="2400" b="1" i="1"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GB" sz="24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pháp</a:t>
                </a:r>
                <a:r>
                  <a:rPr kumimoji="0" lang="en-GB" sz="24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2: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Tạo</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cơ</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hội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trẻ</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trải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nghiệm</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giáo</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dục</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tương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tác</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cao</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endParaRPr>
              </a:p>
            </p:txBody>
          </p:sp>
        </p:grpSp>
        <p:sp>
          <p:nvSpPr>
            <p:cNvPr id="12" name="Rectangle 11"/>
            <p:cNvSpPr/>
            <p:nvPr/>
          </p:nvSpPr>
          <p:spPr>
            <a:xfrm>
              <a:off x="2329265" y="2514599"/>
              <a:ext cx="2201245" cy="1233180"/>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GB" sz="2400" b="1" i="1"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Biện</a:t>
              </a:r>
              <a:r>
                <a:rPr kumimoji="0" lang="en-GB" sz="2400" b="1" i="1"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GB" sz="24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pháp</a:t>
              </a:r>
              <a:r>
                <a:rPr kumimoji="0" lang="en-GB" sz="24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1: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Tạo</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môi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trường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kỹ</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năng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sống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trẻ</a:t>
              </a:r>
              <a:endParaRPr kumimoji="0" lang="vi-VN"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58" name="Oval 27">
            <a:extLst>
              <a:ext uri="{FF2B5EF4-FFF2-40B4-BE49-F238E27FC236}">
                <a16:creationId xmlns:a16="http://schemas.microsoft.com/office/drawing/2014/main" id="{34F07E69-5F68-4ED5-B7F8-0AFBFA175996}"/>
              </a:ext>
            </a:extLst>
          </p:cNvPr>
          <p:cNvSpPr>
            <a:spLocks noChangeArrowheads="1"/>
          </p:cNvSpPr>
          <p:nvPr/>
        </p:nvSpPr>
        <p:spPr bwMode="gray">
          <a:xfrm>
            <a:off x="10444108" y="1078023"/>
            <a:ext cx="690460" cy="657791"/>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4F81BD">
                  <a:lumMod val="75000"/>
                </a:srgbClr>
              </a:solidFill>
              <a:effectLst/>
              <a:uLnTx/>
              <a:uFillTx/>
              <a:latin typeface="Times New Roman" pitchFamily="18" charset="0"/>
              <a:ea typeface="+mn-ea"/>
              <a:cs typeface="Times New Roman" pitchFamily="18" charset="0"/>
            </a:endParaRPr>
          </a:p>
        </p:txBody>
      </p:sp>
      <p:sp>
        <p:nvSpPr>
          <p:cNvPr id="59" name="Text Box 43">
            <a:extLst>
              <a:ext uri="{FF2B5EF4-FFF2-40B4-BE49-F238E27FC236}">
                <a16:creationId xmlns:a16="http://schemas.microsoft.com/office/drawing/2014/main" id="{F049143B-914B-47D6-9C06-1EA20D43B405}"/>
              </a:ext>
            </a:extLst>
          </p:cNvPr>
          <p:cNvSpPr txBox="1">
            <a:spLocks noChangeArrowheads="1"/>
          </p:cNvSpPr>
          <p:nvPr/>
        </p:nvSpPr>
        <p:spPr bwMode="gray">
          <a:xfrm>
            <a:off x="10553660" y="1148991"/>
            <a:ext cx="3897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4</a:t>
            </a:r>
          </a:p>
        </p:txBody>
      </p:sp>
      <p:sp>
        <p:nvSpPr>
          <p:cNvPr id="47" name="Rectangle 46"/>
          <p:cNvSpPr/>
          <p:nvPr/>
        </p:nvSpPr>
        <p:spPr>
          <a:xfrm>
            <a:off x="6513488" y="1869628"/>
            <a:ext cx="2637179" cy="2677656"/>
          </a:xfrm>
          <a:prstGeom prst="rect">
            <a:avLst/>
          </a:prstGeom>
        </p:spPr>
        <p:txBody>
          <a:bodyPr wrap="square">
            <a:spAutoFit/>
          </a:bodyPr>
          <a:lstStyle/>
          <a:p>
            <a:pPr lvl="0">
              <a:defRPr/>
            </a:pPr>
            <a:r>
              <a:rPr lang="en-US" sz="2400" b="1" i="1" dirty="0" err="1" smtClean="0">
                <a:solidFill>
                  <a:srgbClr val="FF0000"/>
                </a:solidFill>
                <a:latin typeface="Times New Roman" pitchFamily="18" charset="0"/>
                <a:cs typeface="Times New Roman" pitchFamily="18" charset="0"/>
              </a:rPr>
              <a:t>Biện</a:t>
            </a:r>
            <a:r>
              <a:rPr lang="en-US" sz="2400" b="1" i="1" dirty="0" smtClean="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pháp</a:t>
            </a:r>
            <a:r>
              <a:rPr lang="en-US" sz="2400" b="1" i="1" dirty="0">
                <a:solidFill>
                  <a:srgbClr val="FF0000"/>
                </a:solidFill>
                <a:latin typeface="Times New Roman" pitchFamily="18" charset="0"/>
                <a:cs typeface="Times New Roman" pitchFamily="18" charset="0"/>
              </a:rPr>
              <a:t> 3</a:t>
            </a:r>
            <a:r>
              <a:rPr lang="en-US" sz="2400" b="1" dirty="0">
                <a:solidFill>
                  <a:srgbClr val="FF0000"/>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Lồng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ghép</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giáo</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dục</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kỹ</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năng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sống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cho</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trẻ</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thông</a:t>
            </a:r>
            <a:r>
              <a:rPr lang="en-US" sz="2400" b="1" dirty="0">
                <a:solidFill>
                  <a:prstClr val="black"/>
                </a:solidFill>
                <a:latin typeface="Times New Roman" pitchFamily="18" charset="0"/>
                <a:cs typeface="Times New Roman" pitchFamily="18" charset="0"/>
              </a:rPr>
              <a:t> qua </a:t>
            </a:r>
            <a:r>
              <a:rPr lang="en-US" sz="2400" b="1" dirty="0" err="1">
                <a:solidFill>
                  <a:prstClr val="black"/>
                </a:solidFill>
                <a:latin typeface="Times New Roman" pitchFamily="18" charset="0"/>
                <a:cs typeface="Times New Roman" pitchFamily="18" charset="0"/>
              </a:rPr>
              <a:t>các</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hoạt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động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trong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ngày</a:t>
            </a:r>
            <a:r>
              <a:rPr lang="en-US" sz="2400" b="1" dirty="0">
                <a:solidFill>
                  <a:prstClr val="black"/>
                </a:solidFill>
                <a:latin typeface="Times New Roman" pitchFamily="18" charset="0"/>
                <a:cs typeface="Times New Roman" pitchFamily="18" charset="0"/>
              </a:rPr>
              <a:t>.</a:t>
            </a:r>
            <a:endParaRPr kumimoji="0" lang="vi-VN" sz="24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746761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3EFA4E-65F1-CB15-97A8-DD786BEC2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470"/>
            <a:ext cx="12192000" cy="6858000"/>
          </a:xfrm>
          <a:prstGeom prst="rect">
            <a:avLst/>
          </a:prstGeom>
        </p:spPr>
      </p:pic>
      <p:sp>
        <p:nvSpPr>
          <p:cNvPr id="3" name="Rounded Rectangle 5">
            <a:extLst>
              <a:ext uri="{FF2B5EF4-FFF2-40B4-BE49-F238E27FC236}">
                <a16:creationId xmlns:a16="http://schemas.microsoft.com/office/drawing/2014/main" id="{5BCECF9C-1DF3-1CB8-9ED4-AE0C71A5185F}"/>
              </a:ext>
            </a:extLst>
          </p:cNvPr>
          <p:cNvSpPr/>
          <p:nvPr/>
        </p:nvSpPr>
        <p:spPr>
          <a:xfrm>
            <a:off x="101598" y="16193"/>
            <a:ext cx="11576596" cy="762000"/>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Biện</a:t>
            </a:r>
            <a:r>
              <a:rPr kumimoji="0" lang="en-US" sz="3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pháp</a:t>
            </a:r>
            <a:r>
              <a:rPr kumimoji="0" lang="en-US" sz="3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1</a:t>
            </a:r>
            <a:r>
              <a:rPr kumimoji="0" lang="en-US"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Tạo</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môi</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trường</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kỹ</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năng</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sống</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cho</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trẻ</a:t>
            </a:r>
            <a:endParaRPr kumimoji="0" lang="en-US" sz="3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5" name="Rectangle 2">
            <a:extLst>
              <a:ext uri="{FF2B5EF4-FFF2-40B4-BE49-F238E27FC236}">
                <a16:creationId xmlns:a16="http://schemas.microsoft.com/office/drawing/2014/main" id="{3B740A34-7931-E674-4ED9-9E2D8752074B}"/>
              </a:ext>
            </a:extLst>
          </p:cNvPr>
          <p:cNvSpPr/>
          <p:nvPr/>
        </p:nvSpPr>
        <p:spPr>
          <a:xfrm>
            <a:off x="1581892" y="749886"/>
            <a:ext cx="9250135" cy="523220"/>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Tôi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xây</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dựng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cảnh</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quan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sư</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phạm</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lớp</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học</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6" name="Picture 1" descr="C:\Users\Administrator\Downloads\THI GVG 2022\LỚP.jpg">
            <a:extLst>
              <a:ext uri="{FF2B5EF4-FFF2-40B4-BE49-F238E27FC236}">
                <a16:creationId xmlns:a16="http://schemas.microsoft.com/office/drawing/2014/main" id="{6182E9D1-5CA7-F874-80D1-C4B60C91A6E1}"/>
              </a:ext>
            </a:extLst>
          </p:cNvPr>
          <p:cNvPicPr>
            <a:picLocks noChangeAspect="1" noChangeArrowheads="1"/>
          </p:cNvPicPr>
          <p:nvPr/>
        </p:nvPicPr>
        <p:blipFill>
          <a:blip r:embed="rId3"/>
          <a:srcRect/>
          <a:stretch>
            <a:fillRect/>
          </a:stretch>
        </p:blipFill>
        <p:spPr bwMode="auto">
          <a:xfrm>
            <a:off x="-10887" y="1511886"/>
            <a:ext cx="5928361" cy="4540562"/>
          </a:xfrm>
          <a:prstGeom prst="rect">
            <a:avLst/>
          </a:prstGeom>
          <a:noFill/>
        </p:spPr>
      </p:pic>
      <p:pic>
        <p:nvPicPr>
          <p:cNvPr id="7" name="Picture 2" descr="C:\Users\Administrator\Downloads\THI GVG 2022\PV.jpeg">
            <a:extLst>
              <a:ext uri="{FF2B5EF4-FFF2-40B4-BE49-F238E27FC236}">
                <a16:creationId xmlns:a16="http://schemas.microsoft.com/office/drawing/2014/main" id="{F68C60F0-7ED2-1D92-17D5-EC00016F0056}"/>
              </a:ext>
            </a:extLst>
          </p:cNvPr>
          <p:cNvPicPr>
            <a:picLocks noChangeAspect="1" noChangeArrowheads="1"/>
          </p:cNvPicPr>
          <p:nvPr/>
        </p:nvPicPr>
        <p:blipFill>
          <a:blip r:embed="rId4" cstate="print"/>
          <a:srcRect/>
          <a:stretch>
            <a:fillRect/>
          </a:stretch>
        </p:blipFill>
        <p:spPr bwMode="auto">
          <a:xfrm>
            <a:off x="6061166" y="1511886"/>
            <a:ext cx="6119946" cy="4540562"/>
          </a:xfrm>
          <a:prstGeom prst="rect">
            <a:avLst/>
          </a:prstGeom>
          <a:noFill/>
        </p:spPr>
      </p:pic>
    </p:spTree>
    <p:extLst>
      <p:ext uri="{BB962C8B-B14F-4D97-AF65-F5344CB8AC3E}">
        <p14:creationId xmlns:p14="http://schemas.microsoft.com/office/powerpoint/2010/main" val="1050579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134" y="0"/>
            <a:ext cx="12552134"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6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699" name="Rectangle 3"/>
          <p:cNvSpPr>
            <a:spLocks noChangeArrowheads="1"/>
          </p:cNvSpPr>
          <p:nvPr/>
        </p:nvSpPr>
        <p:spPr bwMode="auto">
          <a:xfrm>
            <a:off x="0" y="2505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9" name="Picture 2" descr="C:\Users\Administrator\Downloads\THI GVG 2022\CÂY.jpg"/>
          <p:cNvPicPr>
            <a:picLocks noChangeAspect="1" noChangeArrowheads="1"/>
          </p:cNvPicPr>
          <p:nvPr/>
        </p:nvPicPr>
        <p:blipFill>
          <a:blip r:embed="rId3"/>
          <a:srcRect/>
          <a:stretch>
            <a:fillRect/>
          </a:stretch>
        </p:blipFill>
        <p:spPr bwMode="auto">
          <a:xfrm>
            <a:off x="6023430" y="0"/>
            <a:ext cx="6168570" cy="5501985"/>
          </a:xfrm>
          <a:prstGeom prst="rect">
            <a:avLst/>
          </a:prstGeom>
          <a:noFill/>
        </p:spPr>
      </p:pic>
      <p:pic>
        <p:nvPicPr>
          <p:cNvPr id="10" name="Picture 3" descr="C:\Users\Administrator\Downloads\THI GVG 2022\XD.jpg"/>
          <p:cNvPicPr>
            <a:picLocks noChangeAspect="1" noChangeArrowheads="1"/>
          </p:cNvPicPr>
          <p:nvPr/>
        </p:nvPicPr>
        <p:blipFill>
          <a:blip r:embed="rId4"/>
          <a:srcRect/>
          <a:stretch>
            <a:fillRect/>
          </a:stretch>
        </p:blipFill>
        <p:spPr bwMode="auto">
          <a:xfrm>
            <a:off x="-360134" y="0"/>
            <a:ext cx="6197653" cy="5501985"/>
          </a:xfrm>
          <a:prstGeom prst="rect">
            <a:avLst/>
          </a:prstGeom>
          <a:noFill/>
        </p:spPr>
      </p:pic>
      <p:sp>
        <p:nvSpPr>
          <p:cNvPr id="4" name="Rectangle 2">
            <a:extLst>
              <a:ext uri="{FF2B5EF4-FFF2-40B4-BE49-F238E27FC236}">
                <a16:creationId xmlns:a16="http://schemas.microsoft.com/office/drawing/2014/main" id="{14E1427A-9AE1-413C-98B1-711975073EA4}"/>
              </a:ext>
            </a:extLst>
          </p:cNvPr>
          <p:cNvSpPr/>
          <p:nvPr/>
        </p:nvSpPr>
        <p:spPr>
          <a:xfrm>
            <a:off x="-428714" y="5810597"/>
            <a:ext cx="7631792" cy="584775"/>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Cảnh</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quan</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sư</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phạm</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trong</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lớp</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học</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endPar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83113916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2" y="-91440"/>
            <a:ext cx="12207422" cy="6949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6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699" name="Rectangle 3"/>
          <p:cNvSpPr>
            <a:spLocks noChangeArrowheads="1"/>
          </p:cNvSpPr>
          <p:nvPr/>
        </p:nvSpPr>
        <p:spPr bwMode="auto">
          <a:xfrm>
            <a:off x="0" y="2505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Rectangle 6">
            <a:extLst>
              <a:ext uri="{FF2B5EF4-FFF2-40B4-BE49-F238E27FC236}">
                <a16:creationId xmlns:a16="http://schemas.microsoft.com/office/drawing/2014/main" id="{4B9CD7C8-0CA1-0B4F-51DD-F98E3CE46733}"/>
              </a:ext>
            </a:extLst>
          </p:cNvPr>
          <p:cNvSpPr/>
          <p:nvPr/>
        </p:nvSpPr>
        <p:spPr>
          <a:xfrm>
            <a:off x="580118" y="266700"/>
            <a:ext cx="10659382" cy="1384995"/>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a:spAutoFit/>
          </a:bodyPr>
          <a:lstStyle/>
          <a:p>
            <a:pPr marL="457200" algn="just">
              <a:tabLst>
                <a:tab pos="3352800" algn="l"/>
              </a:tabLst>
            </a:pPr>
            <a:r>
              <a:rPr lang="pt-BR" sz="2800" dirty="0">
                <a:solidFill>
                  <a:schemeClr val="tx1"/>
                </a:solidFill>
                <a:latin typeface="Times New Roman" panose="02020603050405020304" pitchFamily="18" charset="0"/>
                <a:ea typeface="Times New Roman" panose="02020603050405020304" pitchFamily="18" charset="0"/>
              </a:rPr>
              <a:t>- Để tạo cảnh quan sân trường, tôi thường tổ chức cho trẻ nhặt lá cây, nhổ cỏ, tưới nước… taọ môi trường xanh - sạch - đẹp. </a:t>
            </a:r>
            <a:endParaRPr lang="vi-VN" sz="2800" dirty="0">
              <a:solidFill>
                <a:schemeClr val="tx1"/>
              </a:solidFill>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pic>
        <p:nvPicPr>
          <p:cNvPr id="7" name="Picture 4" descr="Công trình “mảng xanh trên không” giúp trẻ khám phá thế giới ...">
            <a:extLst>
              <a:ext uri="{FF2B5EF4-FFF2-40B4-BE49-F238E27FC236}">
                <a16:creationId xmlns:a16="http://schemas.microsoft.com/office/drawing/2014/main" id="{CD47C133-2918-41D8-D31D-C38F1F80557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646525"/>
            <a:ext cx="12192000" cy="5478174"/>
          </a:xfrm>
          <a:prstGeom prst="rect">
            <a:avLst/>
          </a:prstGeom>
          <a:noFill/>
          <a:ln>
            <a:noFill/>
          </a:ln>
        </p:spPr>
      </p:pic>
    </p:spTree>
    <p:extLst>
      <p:ext uri="{BB962C8B-B14F-4D97-AF65-F5344CB8AC3E}">
        <p14:creationId xmlns:p14="http://schemas.microsoft.com/office/powerpoint/2010/main" val="25619983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90"/>
                                          </p:val>
                                        </p:tav>
                                        <p:tav tm="100000">
                                          <p:val>
                                            <p:fltVal val="0"/>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3EFA4E-65F1-CB15-97A8-DD786BEC2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8"/>
          </a:xfrm>
          <a:prstGeom prst="rect">
            <a:avLst/>
          </a:prstGeom>
        </p:spPr>
      </p:pic>
      <p:sp>
        <p:nvSpPr>
          <p:cNvPr id="3" name="Rounded Rectangle 5">
            <a:extLst>
              <a:ext uri="{FF2B5EF4-FFF2-40B4-BE49-F238E27FC236}">
                <a16:creationId xmlns:a16="http://schemas.microsoft.com/office/drawing/2014/main" id="{5BCECF9C-1DF3-1CB8-9ED4-AE0C71A5185F}"/>
              </a:ext>
            </a:extLst>
          </p:cNvPr>
          <p:cNvSpPr/>
          <p:nvPr/>
        </p:nvSpPr>
        <p:spPr>
          <a:xfrm>
            <a:off x="174170" y="3699"/>
            <a:ext cx="11895910" cy="1145829"/>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Biện</a:t>
            </a:r>
            <a:r>
              <a:rPr kumimoji="0" lang="en-US" sz="3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pháp</a:t>
            </a:r>
            <a:r>
              <a:rPr kumimoji="0" lang="en-US" sz="3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2</a:t>
            </a:r>
            <a:r>
              <a:rPr kumimoji="0" lang="en-US"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Tạo</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cơ</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hội</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cho</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trẻ</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trải</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nghiệm</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có</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tính</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giáo</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dục</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và</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tính</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tương</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tác</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cao</a:t>
            </a:r>
            <a:endParaRPr kumimoji="0" lang="en-US" sz="3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9" name="Hộp Văn bản 8">
            <a:extLst>
              <a:ext uri="{FF2B5EF4-FFF2-40B4-BE49-F238E27FC236}">
                <a16:creationId xmlns:a16="http://schemas.microsoft.com/office/drawing/2014/main" id="{B59B8B8E-19B1-9F57-B1B6-C7658CE145BE}"/>
              </a:ext>
            </a:extLst>
          </p:cNvPr>
          <p:cNvSpPr txBox="1"/>
          <p:nvPr/>
        </p:nvSpPr>
        <p:spPr>
          <a:xfrm>
            <a:off x="476250" y="1031420"/>
            <a:ext cx="11433810" cy="1384995"/>
          </a:xfrm>
          <a:prstGeom prst="rect">
            <a:avLst/>
          </a:prstGeom>
          <a:noFill/>
        </p:spPr>
        <p:txBody>
          <a:bodyPr wrap="square">
            <a:spAutoFit/>
          </a:bodyPr>
          <a:lstStyle/>
          <a:p>
            <a:pPr algn="just">
              <a:tabLst>
                <a:tab pos="3352800" algn="l"/>
              </a:tabLst>
            </a:pPr>
            <a:r>
              <a:rPr lang="pt-BR" sz="2800" dirty="0">
                <a:effectLst/>
                <a:latin typeface="Times New Roman" panose="02020603050405020304" pitchFamily="18" charset="0"/>
                <a:ea typeface="Times New Roman" panose="02020603050405020304" pitchFamily="18" charset="0"/>
              </a:rPr>
              <a:t>- Đối với trẻ mầm non việc tham gia các hoạt động tham quan, trải nghiệm có ý nghĩa quan trọng như: Giúp trẻ rèn kỹ năng vận động, tinh thần đoàn kết trong tập thể, năng động, sáng tạo,mạnh dạn, tự tin..</a:t>
            </a:r>
            <a:endParaRPr lang="vi-VN" sz="2800" dirty="0">
              <a:effectLst/>
              <a:latin typeface="Times New Roman" panose="02020603050405020304" pitchFamily="18" charset="0"/>
              <a:ea typeface="Times New Roman" panose="02020603050405020304" pitchFamily="18" charset="0"/>
            </a:endParaRPr>
          </a:p>
        </p:txBody>
      </p:sp>
      <p:pic>
        <p:nvPicPr>
          <p:cNvPr id="10" name="Picture 1" descr="C:\Users\Administrator\Downloads\THI GVG 2022\trung thu 1.jpg">
            <a:extLst>
              <a:ext uri="{FF2B5EF4-FFF2-40B4-BE49-F238E27FC236}">
                <a16:creationId xmlns:a16="http://schemas.microsoft.com/office/drawing/2014/main" id="{0E1CA148-8F66-8AF0-3CB7-071B423BCEEA}"/>
              </a:ext>
            </a:extLst>
          </p:cNvPr>
          <p:cNvPicPr>
            <a:picLocks noChangeAspect="1" noChangeArrowheads="1"/>
          </p:cNvPicPr>
          <p:nvPr/>
        </p:nvPicPr>
        <p:blipFill>
          <a:blip r:embed="rId3"/>
          <a:srcRect/>
          <a:stretch>
            <a:fillRect/>
          </a:stretch>
        </p:blipFill>
        <p:spPr bwMode="auto">
          <a:xfrm>
            <a:off x="-1" y="2508069"/>
            <a:ext cx="5865223" cy="3811623"/>
          </a:xfrm>
          <a:prstGeom prst="rect">
            <a:avLst/>
          </a:prstGeom>
          <a:noFill/>
        </p:spPr>
      </p:pic>
      <p:pic>
        <p:nvPicPr>
          <p:cNvPr id="11" name="Picture 3">
            <a:extLst>
              <a:ext uri="{FF2B5EF4-FFF2-40B4-BE49-F238E27FC236}">
                <a16:creationId xmlns:a16="http://schemas.microsoft.com/office/drawing/2014/main" id="{9F1E9AE2-0B47-8009-3EB0-0CA7CF8FCF28}"/>
              </a:ext>
            </a:extLst>
          </p:cNvPr>
          <p:cNvPicPr/>
          <p:nvPr/>
        </p:nvPicPr>
        <p:blipFill rotWithShape="1">
          <a:blip r:embed="rId4">
            <a:extLst>
              <a:ext uri="{28A0092B-C50C-407E-A947-70E740481C1C}">
                <a14:useLocalDpi xmlns:a14="http://schemas.microsoft.com/office/drawing/2010/main" val="0"/>
              </a:ext>
            </a:extLst>
          </a:blip>
          <a:srcRect l="4378" t="17745" r="10735" b="40977"/>
          <a:stretch/>
        </p:blipFill>
        <p:spPr bwMode="auto">
          <a:xfrm>
            <a:off x="6122125" y="2508069"/>
            <a:ext cx="6069875" cy="3811623"/>
          </a:xfrm>
          <a:prstGeom prst="rect">
            <a:avLst/>
          </a:prstGeom>
          <a:noFill/>
        </p:spPr>
      </p:pic>
    </p:spTree>
    <p:extLst>
      <p:ext uri="{BB962C8B-B14F-4D97-AF65-F5344CB8AC3E}">
        <p14:creationId xmlns:p14="http://schemas.microsoft.com/office/powerpoint/2010/main" val="7052589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 calcmode="lin" valueType="num">
                                      <p:cBhvr>
                                        <p:cTn id="19" dur="500" fill="hold"/>
                                        <p:tgtEl>
                                          <p:spTgt spid="10"/>
                                        </p:tgtEl>
                                        <p:attrNameLst>
                                          <p:attrName>style.rotation</p:attrName>
                                        </p:attrNameLst>
                                      </p:cBhvr>
                                      <p:tavLst>
                                        <p:tav tm="0">
                                          <p:val>
                                            <p:fltVal val="90"/>
                                          </p:val>
                                        </p:tav>
                                        <p:tav tm="100000">
                                          <p:val>
                                            <p:fltVal val="0"/>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 calcmode="lin" valueType="num">
                                      <p:cBhvr>
                                        <p:cTn id="27" dur="500" fill="hold"/>
                                        <p:tgtEl>
                                          <p:spTgt spid="11"/>
                                        </p:tgtEl>
                                        <p:attrNameLst>
                                          <p:attrName>style.rotation</p:attrName>
                                        </p:attrNameLst>
                                      </p:cBhvr>
                                      <p:tavLst>
                                        <p:tav tm="0">
                                          <p:val>
                                            <p:fltVal val="90"/>
                                          </p:val>
                                        </p:tav>
                                        <p:tav tm="100000">
                                          <p:val>
                                            <p:fltVal val="0"/>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p:nvPr/>
        </p:nvSpPr>
        <p:spPr>
          <a:xfrm>
            <a:off x="2725056" y="304800"/>
            <a:ext cx="6858000" cy="1066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all" spc="0" normalizeH="0" baseline="0" noProof="0" dirty="0">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uLnTx/>
                <a:uFillTx/>
                <a:latin typeface="Times New Roman" pitchFamily="18" charset="0"/>
                <a:ea typeface="+mn-ea"/>
                <a:cs typeface="Times New Roman" pitchFamily="18" charset="0"/>
              </a:rPr>
              <a:t>NỘI DUNG </a:t>
            </a:r>
            <a:r>
              <a:rPr kumimoji="0" lang="en-US" sz="2800" b="1" i="0" u="none" strike="noStrike" kern="1200" cap="all" spc="0" normalizeH="0" baseline="0" noProof="0" dirty="0" err="1">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uLnTx/>
                <a:uFillTx/>
                <a:latin typeface="Times New Roman" pitchFamily="18" charset="0"/>
                <a:ea typeface="+mn-ea"/>
                <a:cs typeface="Times New Roman" pitchFamily="18" charset="0"/>
              </a:rPr>
              <a:t>báo</a:t>
            </a:r>
            <a:r>
              <a:rPr kumimoji="0" lang="en-US" sz="2800" b="1" i="0" u="none" strike="noStrike" kern="1200" cap="all" spc="0" normalizeH="0" baseline="0" noProof="0" dirty="0">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uLnTx/>
                <a:uFillTx/>
                <a:latin typeface="Times New Roman" pitchFamily="18" charset="0"/>
                <a:ea typeface="+mn-ea"/>
                <a:cs typeface="Times New Roman" pitchFamily="18" charset="0"/>
              </a:rPr>
              <a:t> </a:t>
            </a:r>
            <a:r>
              <a:rPr kumimoji="0" lang="en-US" sz="2800" b="1" i="0" u="none" strike="noStrike" kern="1200" cap="all" spc="0" normalizeH="0" baseline="0" noProof="0" dirty="0" err="1">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uLnTx/>
                <a:uFillTx/>
                <a:latin typeface="Times New Roman" pitchFamily="18" charset="0"/>
                <a:ea typeface="+mn-ea"/>
                <a:cs typeface="Times New Roman" pitchFamily="18" charset="0"/>
              </a:rPr>
              <a:t>cáo</a:t>
            </a:r>
            <a:endParaRPr kumimoji="0" lang="en-US" sz="2800" b="1" i="0" u="none" strike="noStrike" kern="1200" cap="all" spc="0" normalizeH="0" baseline="0" noProof="0" dirty="0">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uLnTx/>
              <a:uFillTx/>
              <a:latin typeface="Times New Roman" pitchFamily="18" charset="0"/>
              <a:ea typeface="+mn-ea"/>
              <a:cs typeface="Times New Roman" pitchFamily="18" charset="0"/>
            </a:endParaRPr>
          </a:p>
        </p:txBody>
      </p:sp>
      <p:sp>
        <p:nvSpPr>
          <p:cNvPr id="4" name="Right Arrow 3"/>
          <p:cNvSpPr/>
          <p:nvPr/>
        </p:nvSpPr>
        <p:spPr>
          <a:xfrm>
            <a:off x="981204" y="1476100"/>
            <a:ext cx="1874133" cy="923136"/>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Phần</a:t>
            </a:r>
            <a:r>
              <a:rPr kumimoji="0" lang="en-US"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I</a:t>
            </a:r>
          </a:p>
        </p:txBody>
      </p:sp>
      <p:sp>
        <p:nvSpPr>
          <p:cNvPr id="5" name="Right Arrow 4"/>
          <p:cNvSpPr/>
          <p:nvPr/>
        </p:nvSpPr>
        <p:spPr>
          <a:xfrm>
            <a:off x="981204" y="2572620"/>
            <a:ext cx="1874133" cy="923136"/>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Phần</a:t>
            </a:r>
            <a:r>
              <a:rPr kumimoji="0" lang="en-US"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II</a:t>
            </a:r>
          </a:p>
        </p:txBody>
      </p:sp>
      <p:sp>
        <p:nvSpPr>
          <p:cNvPr id="6" name="Rounded Rectangle 5"/>
          <p:cNvSpPr/>
          <p:nvPr/>
        </p:nvSpPr>
        <p:spPr>
          <a:xfrm>
            <a:off x="3305629" y="1567538"/>
            <a:ext cx="7514771" cy="8382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ĐẶT VẤN ĐỀ:</a:t>
            </a:r>
            <a:endParaRPr kumimoji="0" lang="en-US" sz="3200" b="1" i="0" u="none" strike="noStrike" kern="1200" cap="none" spc="0" normalizeH="0" baseline="0" noProof="0" dirty="0">
              <a:ln>
                <a:noFill/>
              </a:ln>
              <a:solidFill>
                <a:srgbClr val="006600"/>
              </a:solidFill>
              <a:effectLst/>
              <a:uLnTx/>
              <a:uFillTx/>
              <a:latin typeface="Times New Roman" pitchFamily="18" charset="0"/>
              <a:ea typeface="+mn-ea"/>
              <a:cs typeface="Times New Roman" pitchFamily="18" charset="0"/>
            </a:endParaRPr>
          </a:p>
        </p:txBody>
      </p:sp>
      <p:sp>
        <p:nvSpPr>
          <p:cNvPr id="7" name="Rounded Rectangle 6"/>
          <p:cNvSpPr/>
          <p:nvPr/>
        </p:nvSpPr>
        <p:spPr>
          <a:xfrm>
            <a:off x="3323870" y="2572624"/>
            <a:ext cx="7496530" cy="9231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THỰC TRẠNG CỦA VẤN ĐỀ:</a:t>
            </a:r>
            <a:endParaRPr kumimoji="0" lang="en-US" sz="3200" b="1" i="0" u="none" strike="noStrike" kern="1200" cap="none" spc="0" normalizeH="0" baseline="0" noProof="0" dirty="0">
              <a:ln>
                <a:noFill/>
              </a:ln>
              <a:solidFill>
                <a:srgbClr val="006600"/>
              </a:solidFill>
              <a:effectLst/>
              <a:uLnTx/>
              <a:uFillTx/>
              <a:latin typeface="Times New Roman" pitchFamily="18" charset="0"/>
              <a:ea typeface="+mn-ea"/>
              <a:cs typeface="Times New Roman" pitchFamily="18" charset="0"/>
            </a:endParaRPr>
          </a:p>
        </p:txBody>
      </p:sp>
      <p:sp>
        <p:nvSpPr>
          <p:cNvPr id="8" name="Rounded Rectangle 7"/>
          <p:cNvSpPr/>
          <p:nvPr/>
        </p:nvSpPr>
        <p:spPr>
          <a:xfrm>
            <a:off x="3305629" y="3708331"/>
            <a:ext cx="7496530" cy="9231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MỘT SỐ BIỆN PHÁP:</a:t>
            </a:r>
            <a:endParaRPr kumimoji="0" lang="en-US" sz="3200" b="1" i="0" u="none" strike="noStrike" kern="1200" cap="none" spc="0" normalizeH="0" baseline="0" noProof="0" dirty="0">
              <a:ln>
                <a:noFill/>
              </a:ln>
              <a:solidFill>
                <a:srgbClr val="006600"/>
              </a:solidFill>
              <a:effectLst/>
              <a:uLnTx/>
              <a:uFillTx/>
              <a:latin typeface="Times New Roman" pitchFamily="18" charset="0"/>
              <a:ea typeface="+mn-ea"/>
              <a:cs typeface="Times New Roman" pitchFamily="18" charset="0"/>
            </a:endParaRPr>
          </a:p>
        </p:txBody>
      </p:sp>
      <p:sp>
        <p:nvSpPr>
          <p:cNvPr id="9" name="Right Arrow 8"/>
          <p:cNvSpPr/>
          <p:nvPr/>
        </p:nvSpPr>
        <p:spPr>
          <a:xfrm>
            <a:off x="981204" y="3669144"/>
            <a:ext cx="1874133" cy="923136"/>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Phần</a:t>
            </a:r>
            <a:r>
              <a:rPr kumimoji="0" lang="en-US"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III</a:t>
            </a:r>
          </a:p>
        </p:txBody>
      </p:sp>
      <p:sp>
        <p:nvSpPr>
          <p:cNvPr id="2" name="Right Arrow 10">
            <a:extLst>
              <a:ext uri="{FF2B5EF4-FFF2-40B4-BE49-F238E27FC236}">
                <a16:creationId xmlns:a16="http://schemas.microsoft.com/office/drawing/2014/main" id="{60269ECA-47FC-1B52-44DA-11B4A968C8FB}"/>
              </a:ext>
            </a:extLst>
          </p:cNvPr>
          <p:cNvSpPr/>
          <p:nvPr/>
        </p:nvSpPr>
        <p:spPr>
          <a:xfrm>
            <a:off x="981204" y="4716353"/>
            <a:ext cx="1874133" cy="92313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err="1">
                <a:latin typeface="Times New Roman" pitchFamily="18" charset="0"/>
                <a:cs typeface="Times New Roman" pitchFamily="18" charset="0"/>
              </a:rPr>
              <a:t>Phần</a:t>
            </a:r>
            <a:r>
              <a:rPr lang="en-US" sz="2800" b="1" dirty="0">
                <a:latin typeface="Times New Roman" pitchFamily="18" charset="0"/>
                <a:cs typeface="Times New Roman" pitchFamily="18" charset="0"/>
              </a:rPr>
              <a:t> IV</a:t>
            </a:r>
          </a:p>
        </p:txBody>
      </p:sp>
      <p:sp>
        <p:nvSpPr>
          <p:cNvPr id="12" name="Rounded Rectangle 9">
            <a:extLst>
              <a:ext uri="{FF2B5EF4-FFF2-40B4-BE49-F238E27FC236}">
                <a16:creationId xmlns:a16="http://schemas.microsoft.com/office/drawing/2014/main" id="{79465307-23FF-CB1C-6EA6-811D7B1AE5BE}"/>
              </a:ext>
            </a:extLst>
          </p:cNvPr>
          <p:cNvSpPr/>
          <p:nvPr/>
        </p:nvSpPr>
        <p:spPr>
          <a:xfrm>
            <a:off x="3305629" y="4820849"/>
            <a:ext cx="7496530" cy="9231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b="1" dirty="0">
                <a:latin typeface="+mj-lt"/>
              </a:rPr>
              <a:t>KẾT QUẢ THỰC HIỆN:</a:t>
            </a:r>
            <a:endParaRPr lang="vi-VN" sz="3200" dirty="0">
              <a:latin typeface="+mj-lt"/>
            </a:endParaRPr>
          </a:p>
        </p:txBody>
      </p:sp>
      <p:sp>
        <p:nvSpPr>
          <p:cNvPr id="11" name="Rounded Rectangle 9">
            <a:extLst>
              <a:ext uri="{FF2B5EF4-FFF2-40B4-BE49-F238E27FC236}">
                <a16:creationId xmlns:a16="http://schemas.microsoft.com/office/drawing/2014/main" id="{79465307-23FF-CB1C-6EA6-811D7B1AE5BE}"/>
              </a:ext>
            </a:extLst>
          </p:cNvPr>
          <p:cNvSpPr/>
          <p:nvPr/>
        </p:nvSpPr>
        <p:spPr>
          <a:xfrm>
            <a:off x="3305629" y="5913785"/>
            <a:ext cx="7496530" cy="9231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latin typeface="Times New Roman" panose="02020603050405020304" pitchFamily="18" charset="0"/>
                <a:cs typeface="Times New Roman" panose="02020603050405020304" pitchFamily="18" charset="0"/>
              </a:rPr>
              <a:t>KẾT LUẬN VÀ KHUYẾN NGHỊ</a:t>
            </a:r>
            <a:endParaRPr lang="vi-VN" sz="3200" dirty="0">
              <a:latin typeface="Times New Roman" panose="02020603050405020304" pitchFamily="18" charset="0"/>
              <a:cs typeface="Times New Roman" panose="02020603050405020304" pitchFamily="18" charset="0"/>
            </a:endParaRPr>
          </a:p>
        </p:txBody>
      </p:sp>
      <p:sp>
        <p:nvSpPr>
          <p:cNvPr id="13" name="Right Arrow 10">
            <a:extLst>
              <a:ext uri="{FF2B5EF4-FFF2-40B4-BE49-F238E27FC236}">
                <a16:creationId xmlns:a16="http://schemas.microsoft.com/office/drawing/2014/main" id="{60269ECA-47FC-1B52-44DA-11B4A968C8FB}"/>
              </a:ext>
            </a:extLst>
          </p:cNvPr>
          <p:cNvSpPr/>
          <p:nvPr/>
        </p:nvSpPr>
        <p:spPr>
          <a:xfrm>
            <a:off x="976848" y="5835407"/>
            <a:ext cx="1874133" cy="92313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err="1">
                <a:latin typeface="Times New Roman" pitchFamily="18" charset="0"/>
                <a:cs typeface="Times New Roman" pitchFamily="18" charset="0"/>
              </a:rPr>
              <a:t>Phần</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V</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753492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linds(horizontal)">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ox(i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arn(inVertical)">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2" grpId="0" animBg="1"/>
      <p:bldP spid="12" grpId="0" animBg="1"/>
      <p:bldP spid="11"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53950" cy="6858000"/>
          </a:xfrm>
          <a:prstGeom prst="rect">
            <a:avLst/>
          </a:prstGeom>
        </p:spPr>
      </p:pic>
      <p:sp>
        <p:nvSpPr>
          <p:cNvPr id="5" name="Rectangle 4"/>
          <p:cNvSpPr/>
          <p:nvPr/>
        </p:nvSpPr>
        <p:spPr>
          <a:xfrm>
            <a:off x="800100" y="1500990"/>
            <a:ext cx="10687050" cy="138499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Qua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các</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buổi</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trải</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nghiệm</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như</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vậy</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trẻ</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rất</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vui</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và</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phấn</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khởi</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Trẻ</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trở</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nên</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mạnh</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dạn</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tự</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tin </a:t>
            </a:r>
            <a:r>
              <a:rPr kumimoji="0" lang="en-US" sz="28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hơn</a:t>
            </a:r>
            <a:r>
              <a:rPr kumimoji="0" lang="en-US" sz="28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Qua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đó</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kiến</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thức</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về</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kỹ</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năng</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sống</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của</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trẻ</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đươc</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mở</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rộng</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và</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khắc</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sâu</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hơn</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p>
        </p:txBody>
      </p:sp>
    </p:spTree>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3EFA4E-65F1-CB15-97A8-DD786BEC2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7" y="0"/>
            <a:ext cx="12192000" cy="6857999"/>
          </a:xfrm>
          <a:prstGeom prst="rect">
            <a:avLst/>
          </a:prstGeom>
        </p:spPr>
      </p:pic>
      <p:sp>
        <p:nvSpPr>
          <p:cNvPr id="3" name="Rounded Rectangle 5">
            <a:extLst>
              <a:ext uri="{FF2B5EF4-FFF2-40B4-BE49-F238E27FC236}">
                <a16:creationId xmlns:a16="http://schemas.microsoft.com/office/drawing/2014/main" id="{5BCECF9C-1DF3-1CB8-9ED4-AE0C71A5185F}"/>
              </a:ext>
            </a:extLst>
          </p:cNvPr>
          <p:cNvSpPr/>
          <p:nvPr/>
        </p:nvSpPr>
        <p:spPr>
          <a:xfrm>
            <a:off x="101597" y="-1"/>
            <a:ext cx="11929293" cy="1449978"/>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Biện</a:t>
            </a:r>
            <a:r>
              <a:rPr kumimoji="0" lang="en-US" sz="3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pháp</a:t>
            </a:r>
            <a:r>
              <a:rPr kumimoji="0" lang="en-US" sz="3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3: </a:t>
            </a:r>
            <a:r>
              <a:rPr kumimoji="0" lang="en-US" sz="30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Lồng</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ghép</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giáo</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dục</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kỹ</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năng</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sống</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cho</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trẻ</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thông</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qua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các</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hoạt</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động</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trong</a:t>
            </a:r>
            <a:r>
              <a:rPr kumimoji="0" lang="en-US" sz="3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ngày</a:t>
            </a:r>
            <a:endParaRPr kumimoji="0" lang="en-US" sz="3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pic>
        <p:nvPicPr>
          <p:cNvPr id="8" name="Picture 7" descr="Tại sao con phải chào? Có nên thúc ép con chào hỏi? - Vinschool"/>
          <p:cNvPicPr/>
          <p:nvPr/>
        </p:nvPicPr>
        <p:blipFill>
          <a:blip r:embed="rId3" cstate="print"/>
          <a:srcRect/>
          <a:stretch>
            <a:fillRect/>
          </a:stretch>
        </p:blipFill>
        <p:spPr bwMode="auto">
          <a:xfrm>
            <a:off x="1" y="1449977"/>
            <a:ext cx="12181112" cy="4898571"/>
          </a:xfrm>
          <a:prstGeom prst="rect">
            <a:avLst/>
          </a:prstGeom>
          <a:noFill/>
          <a:ln w="9525">
            <a:noFill/>
            <a:miter lim="800000"/>
            <a:headEnd/>
            <a:tailEnd/>
          </a:ln>
        </p:spPr>
      </p:pic>
    </p:spTree>
    <p:extLst>
      <p:ext uri="{BB962C8B-B14F-4D97-AF65-F5344CB8AC3E}">
        <p14:creationId xmlns:p14="http://schemas.microsoft.com/office/powerpoint/2010/main" val="1050579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53950" cy="6858000"/>
          </a:xfrm>
          <a:prstGeom prst="rect">
            <a:avLst/>
          </a:prstGeom>
        </p:spPr>
      </p:pic>
      <p:pic>
        <p:nvPicPr>
          <p:cNvPr id="4" name="Picture 3" descr="CHƠI, HOẠT ĐỘNG Ở CÁC GÓC CỦA TRẺ TẠI TRƯỜNG MẦM NON GIAO HẢI"/>
          <p:cNvPicPr/>
          <p:nvPr/>
        </p:nvPicPr>
        <p:blipFill>
          <a:blip r:embed="rId3"/>
          <a:srcRect/>
          <a:stretch>
            <a:fillRect/>
          </a:stretch>
        </p:blipFill>
        <p:spPr bwMode="auto">
          <a:xfrm>
            <a:off x="1" y="0"/>
            <a:ext cx="12621490" cy="7079673"/>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inistrator\Downloads\THI GVG 2022\anh_2gap_chan_252201921.jpg"/>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3EFA4E-65F1-CB15-97A8-DD786BEC2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817"/>
            <a:ext cx="12192000" cy="6858000"/>
          </a:xfrm>
          <a:prstGeom prst="rect">
            <a:avLst/>
          </a:prstGeom>
        </p:spPr>
      </p:pic>
      <p:sp>
        <p:nvSpPr>
          <p:cNvPr id="3" name="Rounded Rectangle 5">
            <a:extLst>
              <a:ext uri="{FF2B5EF4-FFF2-40B4-BE49-F238E27FC236}">
                <a16:creationId xmlns:a16="http://schemas.microsoft.com/office/drawing/2014/main" id="{5BCECF9C-1DF3-1CB8-9ED4-AE0C71A5185F}"/>
              </a:ext>
            </a:extLst>
          </p:cNvPr>
          <p:cNvSpPr/>
          <p:nvPr/>
        </p:nvSpPr>
        <p:spPr>
          <a:xfrm>
            <a:off x="383504" y="26128"/>
            <a:ext cx="11106333" cy="1018903"/>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lvl="0" algn="ctr">
              <a:defRPr/>
            </a:pPr>
            <a:r>
              <a:rPr lang="en-US" sz="3000" b="1" dirty="0" err="1" smtClean="0">
                <a:solidFill>
                  <a:srgbClr val="FF0000"/>
                </a:solidFill>
                <a:latin typeface="Times New Roman" pitchFamily="18" charset="0"/>
                <a:cs typeface="Times New Roman" pitchFamily="18" charset="0"/>
              </a:rPr>
              <a:t>Biện</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pháp</a:t>
            </a:r>
            <a:r>
              <a:rPr lang="en-US" sz="3000" b="1" dirty="0" smtClean="0">
                <a:solidFill>
                  <a:srgbClr val="FF0000"/>
                </a:solidFill>
                <a:latin typeface="Times New Roman" pitchFamily="18" charset="0"/>
                <a:cs typeface="Times New Roman" pitchFamily="18" charset="0"/>
              </a:rPr>
              <a:t> 4: </a:t>
            </a:r>
            <a:r>
              <a:rPr lang="en-US" sz="3000" b="1" dirty="0" err="1" smtClean="0">
                <a:solidFill>
                  <a:srgbClr val="FF0000"/>
                </a:solidFill>
                <a:latin typeface="Times New Roman" pitchFamily="18" charset="0"/>
                <a:cs typeface="Times New Roman" pitchFamily="18" charset="0"/>
              </a:rPr>
              <a:t>Phối</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hợp</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với</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phụ</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huynh</a:t>
            </a:r>
            <a:endParaRPr lang="en-US" sz="3000" b="1" dirty="0">
              <a:solidFill>
                <a:srgbClr val="FF0000"/>
              </a:solidFill>
              <a:latin typeface="Times New Roman" pitchFamily="18" charset="0"/>
              <a:cs typeface="Times New Roman" pitchFamily="18" charset="0"/>
            </a:endParaRPr>
          </a:p>
        </p:txBody>
      </p:sp>
      <p:sp>
        <p:nvSpPr>
          <p:cNvPr id="7" name="Rectangle 6"/>
          <p:cNvSpPr/>
          <p:nvPr/>
        </p:nvSpPr>
        <p:spPr>
          <a:xfrm>
            <a:off x="997526" y="1200683"/>
            <a:ext cx="10158154" cy="1446550"/>
          </a:xfrm>
          <a:prstGeom prst="rect">
            <a:avLst/>
          </a:prstGeom>
        </p:spPr>
        <p:txBody>
          <a:bodyPr wrap="square">
            <a:spAutoFit/>
          </a:bodyPr>
          <a:lstStyle/>
          <a:p>
            <a:pPr lvl="0" algn="just" eaLnBrk="0" fontAlgn="base" hangingPunct="0">
              <a:spcBef>
                <a:spcPct val="0"/>
              </a:spcBef>
              <a:spcAft>
                <a:spcPct val="0"/>
              </a:spcAft>
              <a:defRPr/>
            </a:pPr>
            <a:r>
              <a:rPr lang="en-US"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Qua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họp</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huynh</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trao</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tầm</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kỹ</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kỹ</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0579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249382" y="132900"/>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Dạy</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bé</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tự</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chủ</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tự</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mặc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quần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áo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bản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pic>
        <p:nvPicPr>
          <p:cNvPr id="3" name="Picture 2" descr="4 cách dạy con tự lập hiệu quả"/>
          <p:cNvPicPr/>
          <p:nvPr/>
        </p:nvPicPr>
        <p:blipFill>
          <a:blip r:embed="rId2"/>
          <a:srcRect/>
          <a:stretch>
            <a:fillRect/>
          </a:stretch>
        </p:blipFill>
        <p:spPr bwMode="auto">
          <a:xfrm>
            <a:off x="0" y="940526"/>
            <a:ext cx="12192000" cy="5917474"/>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400050" y="43934"/>
            <a:ext cx="11239500" cy="1384995"/>
          </a:xfrm>
          <a:prstGeom prst="rect">
            <a:avLst/>
          </a:prstGeom>
          <a:solidFill>
            <a:schemeClr val="accent5"/>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Giao</a:t>
            </a:r>
            <a:r>
              <a:rPr kumimoji="0" lang="en-US" sz="2800" b="1"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nhiệm</a:t>
            </a:r>
            <a:r>
              <a:rPr kumimoji="0" lang="en-US" sz="2800" b="1"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vụ</a:t>
            </a:r>
            <a:r>
              <a:rPr kumimoji="0" lang="en-US" sz="2800" b="1"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cho</a:t>
            </a:r>
            <a:r>
              <a:rPr kumimoji="0" lang="en-US" sz="2800" b="1"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bé</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Lên</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4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tuổi</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bé</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có</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thể</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làm</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các</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công</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việc</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đơn</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giản</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như</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quét</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nhà</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lau</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bàn</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lấy</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quần</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áo</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Bố</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mẹ</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có</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thể</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dạy</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trẻ</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nhiệm</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vụ</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nhỏ</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một</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cách</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đều</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đặn</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hàng</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tối</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để</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bé</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học</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được</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sự</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kiên</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nhẫn</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chăm</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chỉ</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3" name="Picture 2" descr="C:\Users\Administrator\Downloads\THI GVG 2022\tải xuống (2).jpg"/>
          <p:cNvPicPr>
            <a:picLocks noChangeAspect="1" noChangeArrowheads="1"/>
          </p:cNvPicPr>
          <p:nvPr/>
        </p:nvPicPr>
        <p:blipFill>
          <a:blip r:embed="rId2"/>
          <a:srcRect/>
          <a:stretch>
            <a:fillRect/>
          </a:stretch>
        </p:blipFill>
        <p:spPr bwMode="auto">
          <a:xfrm>
            <a:off x="0" y="1617326"/>
            <a:ext cx="6139543" cy="5240674"/>
          </a:xfrm>
          <a:prstGeom prst="rect">
            <a:avLst/>
          </a:prstGeom>
          <a:noFill/>
        </p:spPr>
      </p:pic>
      <p:sp>
        <p:nvSpPr>
          <p:cNvPr id="53251" name="AutoShape 3" descr="10 công việc nhà mẹ hãy kêu gọi sự trợ giúp của trẻ"/>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253" name="AutoShape 5" descr="10 công việc nhà mẹ hãy kêu gọi sự trợ giúp của trẻ"/>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255" name="AutoShape 7" descr="Bé giúp mẹ việc nhà, nhà sạch đẹp mẹ tươi vui | Gia Đình Nestl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53256" name="Picture 8" descr="C:\Users\Administrator\Downloads\THI GVG 2022\5.jpg"/>
          <p:cNvPicPr>
            <a:picLocks noChangeAspect="1" noChangeArrowheads="1"/>
          </p:cNvPicPr>
          <p:nvPr/>
        </p:nvPicPr>
        <p:blipFill>
          <a:blip r:embed="rId3"/>
          <a:srcRect/>
          <a:stretch>
            <a:fillRect/>
          </a:stretch>
        </p:blipFill>
        <p:spPr bwMode="auto">
          <a:xfrm>
            <a:off x="6296297" y="1711234"/>
            <a:ext cx="5895703" cy="5146766"/>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Dạy trẻ nói lời cảm ơn và xin lỗi chân thành | Trường mầm non KindyC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276" name="AutoShape 4" descr="Dạy trẻ nói lời cảm ơn và xin lỗi chân thành | Trường mầm non KindyC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278" name="AutoShape 6" descr="Ba mẹ cần làm gì để dạy trẻ biết cảm ơn và xin lỗ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54279" name="Picture 7" descr="C:\Users\Administrator\Downloads\THI GVG 2022\2.jpg"/>
          <p:cNvPicPr>
            <a:picLocks noChangeAspect="1" noChangeArrowheads="1"/>
          </p:cNvPicPr>
          <p:nvPr/>
        </p:nvPicPr>
        <p:blipFill>
          <a:blip r:embed="rId2"/>
          <a:srcRect/>
          <a:stretch>
            <a:fillRect/>
          </a:stretch>
        </p:blipFill>
        <p:spPr bwMode="auto">
          <a:xfrm>
            <a:off x="0" y="990600"/>
            <a:ext cx="6087291" cy="5867400"/>
          </a:xfrm>
          <a:prstGeom prst="rect">
            <a:avLst/>
          </a:prstGeom>
          <a:noFill/>
        </p:spPr>
      </p:pic>
      <p:pic>
        <p:nvPicPr>
          <p:cNvPr id="54280" name="Picture 8" descr="C:\Users\Administrator\Downloads\THI GVG 2022\4.png"/>
          <p:cNvPicPr>
            <a:picLocks noChangeAspect="1" noChangeArrowheads="1"/>
          </p:cNvPicPr>
          <p:nvPr/>
        </p:nvPicPr>
        <p:blipFill>
          <a:blip r:embed="rId3"/>
          <a:srcRect/>
          <a:stretch>
            <a:fillRect/>
          </a:stretch>
        </p:blipFill>
        <p:spPr bwMode="auto">
          <a:xfrm>
            <a:off x="6229883" y="990600"/>
            <a:ext cx="5962118" cy="5867400"/>
          </a:xfrm>
          <a:prstGeom prst="rect">
            <a:avLst/>
          </a:prstGeom>
          <a:noFill/>
        </p:spPr>
      </p:pic>
      <p:sp>
        <p:nvSpPr>
          <p:cNvPr id="7" name="Rectangle 6"/>
          <p:cNvSpPr/>
          <p:nvPr/>
        </p:nvSpPr>
        <p:spPr>
          <a:xfrm>
            <a:off x="522870" y="196334"/>
            <a:ext cx="5096267" cy="523220"/>
          </a:xfrm>
          <a:prstGeom prst="rect">
            <a:avLst/>
          </a:prstGeom>
        </p:spPr>
        <p:txBody>
          <a:bodyPr wrap="none">
            <a:spAutoFit/>
          </a:bodyPr>
          <a:lstStyle/>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Dạy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bé</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xin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lỗi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cảm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ơn</a:t>
            </a:r>
            <a:r>
              <a:rPr lang="en-US" sz="2800" dirty="0" smtClean="0"/>
              <a:t>: </a:t>
            </a:r>
            <a:endParaRPr lang="en-US" sz="2800" dirty="0"/>
          </a:p>
        </p:txBody>
      </p:sp>
    </p:spTree>
  </p:cSld>
  <p:clrMapOvr>
    <a:masterClrMapping/>
  </p:clrMapOvr>
  <p:transition spd="slow">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53950" cy="6858000"/>
          </a:xfrm>
          <a:prstGeom prst="rect">
            <a:avLst/>
          </a:prstGeom>
        </p:spPr>
      </p:pic>
      <p:sp>
        <p:nvSpPr>
          <p:cNvPr id="4" name="Rounded Rectangle 3"/>
          <p:cNvSpPr/>
          <p:nvPr/>
        </p:nvSpPr>
        <p:spPr>
          <a:xfrm>
            <a:off x="3086100" y="404951"/>
            <a:ext cx="6534150" cy="838201"/>
          </a:xfrm>
          <a:prstGeom prst="roundRect">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IV</a:t>
            </a:r>
            <a:r>
              <a:rPr kumimoji="0" lang="vi-VN"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KẾT QUẢ ĐẠT ĐƯỢC</a:t>
            </a:r>
            <a:endParaRPr kumimoji="0" lang="vi-VN" sz="3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Rectangle 4"/>
          <p:cNvSpPr/>
          <p:nvPr/>
        </p:nvSpPr>
        <p:spPr>
          <a:xfrm>
            <a:off x="781050" y="2031668"/>
            <a:ext cx="10687050" cy="954107"/>
          </a:xfrm>
          <a:prstGeom prst="rect">
            <a:avLst/>
          </a:prstGeom>
        </p:spPr>
        <p:txBody>
          <a:bodyPr wrap="square">
            <a:spAutoFit/>
          </a:bodyPr>
          <a:lstStyle/>
          <a:p>
            <a:pPr marL="0" marR="0" lvl="0" indent="381000" algn="just" defTabSz="914400" rtl="0" eaLnBrk="1" fontAlgn="base" latinLnBrk="0" hangingPunct="1">
              <a:lnSpc>
                <a:spcPct val="100000"/>
              </a:lnSpc>
              <a:spcBef>
                <a:spcPct val="0"/>
              </a:spcBef>
              <a:spcAft>
                <a:spcPct val="0"/>
              </a:spcAft>
              <a:buClrTx/>
              <a:buSzTx/>
              <a:buFontTx/>
              <a:buNone/>
              <a:tabLst>
                <a:tab pos="3352800" algn="l"/>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Qua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thời</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gian</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áp</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dụng</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Một</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số</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biện</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pháp</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hình</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thành</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kĩ</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năng</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sống</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cho</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trẻ</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mẫu</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giáo</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4 - 5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tuổi</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tôi</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đã</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thu</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được</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một</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số</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kết</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quả</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Times New Roman" pitchFamily="18" charset="0"/>
                <a:cs typeface="Times New Roman" pitchFamily="18" charset="0"/>
              </a:rPr>
              <a:t>sau</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53950" cy="6858000"/>
          </a:xfrm>
          <a:prstGeom prst="rect">
            <a:avLst/>
          </a:prstGeom>
        </p:spPr>
      </p:pic>
      <p:sp>
        <p:nvSpPr>
          <p:cNvPr id="4" name="Rounded Rectangle 3"/>
          <p:cNvSpPr/>
          <p:nvPr/>
        </p:nvSpPr>
        <p:spPr>
          <a:xfrm>
            <a:off x="3962400" y="0"/>
            <a:ext cx="5181600" cy="838201"/>
          </a:xfrm>
          <a:prstGeom prst="roundRect">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 </a:t>
            </a:r>
            <a:r>
              <a:rPr kumimoji="0" lang="en-US" sz="30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Đối</a:t>
            </a:r>
            <a:r>
              <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0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0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trẻ</a:t>
            </a:r>
            <a:endParaRPr kumimoji="0" lang="vi-VN" sz="3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Hộp Văn bản 5">
            <a:extLst>
              <a:ext uri="{FF2B5EF4-FFF2-40B4-BE49-F238E27FC236}">
                <a16:creationId xmlns:a16="http://schemas.microsoft.com/office/drawing/2014/main" id="{1A47EEFE-B849-9D1B-84E6-1A94A8EFF23D}"/>
              </a:ext>
            </a:extLst>
          </p:cNvPr>
          <p:cNvSpPr txBox="1"/>
          <p:nvPr/>
        </p:nvSpPr>
        <p:spPr>
          <a:xfrm>
            <a:off x="819150" y="1329540"/>
            <a:ext cx="11077575" cy="2246769"/>
          </a:xfrm>
          <a:prstGeom prst="rect">
            <a:avLst/>
          </a:prstGeom>
          <a:noFill/>
        </p:spPr>
        <p:txBody>
          <a:bodyPr wrap="square">
            <a:spAutoFit/>
          </a:bodyPr>
          <a:lstStyle/>
          <a:p>
            <a:pPr indent="83820" algn="just"/>
            <a:r>
              <a:rPr lang="en-US" sz="2800" dirty="0" smtClean="0">
                <a:effectLst/>
                <a:latin typeface="Times New Roman" panose="02020603050405020304" pitchFamily="18" charset="0"/>
                <a:ea typeface="Times New Roman" panose="02020603050405020304" pitchFamily="18" charset="0"/>
              </a:rPr>
              <a:t>       </a:t>
            </a:r>
            <a:r>
              <a:rPr lang="vi-VN" sz="2800" dirty="0" smtClean="0">
                <a:effectLst/>
                <a:latin typeface="Times New Roman" panose="02020603050405020304" pitchFamily="18" charset="0"/>
                <a:ea typeface="Times New Roman" panose="02020603050405020304" pitchFamily="18" charset="0"/>
              </a:rPr>
              <a:t>Trẻ </a:t>
            </a:r>
            <a:r>
              <a:rPr lang="vi-VN" sz="2800" dirty="0">
                <a:effectLst/>
                <a:latin typeface="Times New Roman" panose="02020603050405020304" pitchFamily="18" charset="0"/>
                <a:ea typeface="Times New Roman" panose="02020603050405020304" pitchFamily="18" charset="0"/>
              </a:rPr>
              <a:t>Mẫu giáo </a:t>
            </a:r>
            <a:r>
              <a:rPr lang="vi-VN" sz="2800" dirty="0" smtClean="0">
                <a:effectLst/>
                <a:latin typeface="Times New Roman" panose="02020603050405020304" pitchFamily="18" charset="0"/>
                <a:ea typeface="Times New Roman" panose="02020603050405020304" pitchFamily="18" charset="0"/>
              </a:rPr>
              <a:t>4</a:t>
            </a:r>
            <a:r>
              <a:rPr lang="en-US" sz="2800" dirty="0" smtClean="0">
                <a:effectLst/>
                <a:latin typeface="Times New Roman" panose="02020603050405020304" pitchFamily="18" charset="0"/>
                <a:ea typeface="Times New Roman" panose="02020603050405020304" pitchFamily="18" charset="0"/>
              </a:rPr>
              <a:t> </a:t>
            </a:r>
            <a:r>
              <a:rPr lang="vi-VN" sz="2800" dirty="0" smtClean="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5 tuổi lớp tôi có sự chuyển biến và tiến bộ rõ nét về việc hình thành các kỹ năng sống: Trẻ tự tin, giao tiếp, hợp tác làm việc theo nhóm, thể hiện tinh thần đồng đội, biết chia sẻ, cư xử với nhau một cách thân thiện, biết giải quyết vấn đề. </a:t>
            </a:r>
            <a:r>
              <a:rPr lang="vi-VN" sz="2800" dirty="0" err="1">
                <a:effectLst/>
                <a:latin typeface="Times New Roman" panose="02020603050405020304" pitchFamily="18" charset="0"/>
                <a:ea typeface="Times New Roman" panose="02020603050405020304" pitchFamily="18" charset="0"/>
              </a:rPr>
              <a:t>Và</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những</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kỹ</a:t>
            </a:r>
            <a:r>
              <a:rPr lang="vi-VN" sz="2800" dirty="0">
                <a:effectLst/>
                <a:latin typeface="Times New Roman" panose="02020603050405020304" pitchFamily="18" charset="0"/>
                <a:ea typeface="Times New Roman" panose="02020603050405020304" pitchFamily="18" charset="0"/>
              </a:rPr>
              <a:t> năng </a:t>
            </a:r>
            <a:r>
              <a:rPr lang="vi-VN" sz="2800" dirty="0" err="1">
                <a:effectLst/>
                <a:latin typeface="Times New Roman" panose="02020603050405020304" pitchFamily="18" charset="0"/>
                <a:ea typeface="Times New Roman" panose="02020603050405020304" pitchFamily="18" charset="0"/>
              </a:rPr>
              <a:t>sống</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đó</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sẽ</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phát</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triển</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bền</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vững</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và</a:t>
            </a:r>
            <a:r>
              <a:rPr lang="vi-VN" sz="2800" dirty="0">
                <a:effectLst/>
                <a:latin typeface="Times New Roman" panose="02020603050405020304" pitchFamily="18" charset="0"/>
                <a:ea typeface="Times New Roman" panose="02020603050405020304" pitchFamily="18" charset="0"/>
              </a:rPr>
              <a:t> theo </a:t>
            </a:r>
            <a:r>
              <a:rPr lang="vi-VN" sz="2800" dirty="0" err="1">
                <a:effectLst/>
                <a:latin typeface="Times New Roman" panose="02020603050405020304" pitchFamily="18" charset="0"/>
                <a:ea typeface="Times New Roman" panose="02020603050405020304" pitchFamily="18" charset="0"/>
              </a:rPr>
              <a:t>trẻ</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đến</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suốt</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cuộc</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đời</a:t>
            </a:r>
            <a:r>
              <a:rPr lang="vi-VN" sz="2800" dirty="0">
                <a:effectLst/>
                <a:latin typeface="Times New Roman" panose="02020603050405020304" pitchFamily="18" charset="0"/>
                <a:ea typeface="Times New Roman" panose="02020603050405020304" pitchFamily="18" charset="0"/>
              </a:rPr>
              <a: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ounded Rectangle 4"/>
          <p:cNvSpPr/>
          <p:nvPr/>
        </p:nvSpPr>
        <p:spPr>
          <a:xfrm>
            <a:off x="2973262" y="72604"/>
            <a:ext cx="7514771" cy="8382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 ĐẶT VẤN ĐỀ</a:t>
            </a:r>
            <a:endParaRPr kumimoji="0" lang="en-US" sz="3000" b="1" i="0" u="none" strike="noStrike" kern="1200" cap="none" spc="0" normalizeH="0" baseline="0" noProof="0" dirty="0">
              <a:ln>
                <a:noFill/>
              </a:ln>
              <a:solidFill>
                <a:srgbClr val="006600"/>
              </a:solidFill>
              <a:effectLst/>
              <a:uLnTx/>
              <a:uFillTx/>
              <a:latin typeface="Times New Roman" pitchFamily="18" charset="0"/>
              <a:ea typeface="+mn-ea"/>
              <a:cs typeface="Times New Roman" pitchFamily="18" charset="0"/>
            </a:endParaRPr>
          </a:p>
        </p:txBody>
      </p:sp>
      <p:sp>
        <p:nvSpPr>
          <p:cNvPr id="4" name="Rounded Rectangle 3"/>
          <p:cNvSpPr/>
          <p:nvPr/>
        </p:nvSpPr>
        <p:spPr>
          <a:xfrm>
            <a:off x="3008095" y="1044154"/>
            <a:ext cx="7514771" cy="83820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 Lý do chọn đề tài:</a:t>
            </a:r>
            <a:endParaRPr kumimoji="0" lang="vi-VN"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 name="Rounded Rectangle 6">
            <a:extLst>
              <a:ext uri="{FF2B5EF4-FFF2-40B4-BE49-F238E27FC236}">
                <a16:creationId xmlns:a16="http://schemas.microsoft.com/office/drawing/2014/main" id="{D7D1E3F9-22BC-04C7-2E25-EE15BB6F13D7}"/>
              </a:ext>
            </a:extLst>
          </p:cNvPr>
          <p:cNvSpPr/>
          <p:nvPr/>
        </p:nvSpPr>
        <p:spPr>
          <a:xfrm>
            <a:off x="341086" y="2416629"/>
            <a:ext cx="10803992" cy="3397217"/>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pt-BR" sz="2400" b="1" i="1" dirty="0">
                <a:solidFill>
                  <a:schemeClr val="tx1"/>
                </a:solidFill>
                <a:latin typeface="Times New Roman" pitchFamily="18" charset="0"/>
                <a:cs typeface="Times New Roman" pitchFamily="18" charset="0"/>
              </a:rPr>
              <a:t> </a:t>
            </a:r>
          </a:p>
          <a:p>
            <a:endParaRPr lang="pt-BR" sz="2400" b="1" i="1" dirty="0">
              <a:solidFill>
                <a:schemeClr val="tx1"/>
              </a:solidFill>
              <a:latin typeface="Times New Roman" pitchFamily="18" charset="0"/>
              <a:cs typeface="Times New Roman" pitchFamily="18" charset="0"/>
            </a:endParaRPr>
          </a:p>
          <a:p>
            <a:pPr algn="just"/>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Như</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chúng</a:t>
            </a:r>
            <a:r>
              <a:rPr lang="en-US" sz="2600" dirty="0">
                <a:solidFill>
                  <a:schemeClr val="tx1"/>
                </a:solidFill>
                <a:latin typeface="Times New Roman" panose="02020603050405020304" pitchFamily="18" charset="0"/>
                <a:cs typeface="Times New Roman" panose="02020603050405020304" pitchFamily="18" charset="0"/>
              </a:rPr>
              <a:t> ta </a:t>
            </a:r>
            <a:r>
              <a:rPr lang="en-US" sz="2600" dirty="0" err="1">
                <a:solidFill>
                  <a:schemeClr val="tx1"/>
                </a:solidFill>
                <a:latin typeface="Times New Roman" panose="02020603050405020304" pitchFamily="18" charset="0"/>
                <a:cs typeface="Times New Roman" panose="02020603050405020304" pitchFamily="18" charset="0"/>
              </a:rPr>
              <a:t>đã</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biết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kỹ</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năng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sống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là</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cách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tiếp</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cận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giúp</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thay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đổi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hoặc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hình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thành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hành</a:t>
            </a:r>
            <a:r>
              <a:rPr lang="en-US" sz="2600" dirty="0">
                <a:solidFill>
                  <a:schemeClr val="tx1"/>
                </a:solidFill>
                <a:latin typeface="Times New Roman" panose="02020603050405020304" pitchFamily="18" charset="0"/>
                <a:cs typeface="Times New Roman" panose="02020603050405020304" pitchFamily="18" charset="0"/>
              </a:rPr>
              <a:t> vi </a:t>
            </a:r>
            <a:r>
              <a:rPr lang="en-US" sz="2600" dirty="0" err="1">
                <a:solidFill>
                  <a:schemeClr val="tx1"/>
                </a:solidFill>
                <a:latin typeface="Times New Roman" panose="02020603050405020304" pitchFamily="18" charset="0"/>
                <a:cs typeface="Times New Roman" panose="02020603050405020304" pitchFamily="18" charset="0"/>
              </a:rPr>
              <a:t>mới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Trong</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quá</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trình</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phát</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triển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nếu</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trẻ</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được</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sớm</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hình</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thành</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và</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tôn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vinh</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các</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giá</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trị</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đích</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thực</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của</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mình</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thì</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các</a:t>
            </a:r>
            <a:r>
              <a:rPr lang="en-US" sz="2600" dirty="0" smtClean="0">
                <a:solidFill>
                  <a:schemeClr val="tx1"/>
                </a:solidFill>
                <a:latin typeface="Times New Roman" panose="02020603050405020304" pitchFamily="18" charset="0"/>
                <a:cs typeface="Times New Roman" panose="02020603050405020304" pitchFamily="18" charset="0"/>
              </a:rPr>
              <a:t> con </a:t>
            </a:r>
            <a:r>
              <a:rPr lang="en-US" sz="2600" dirty="0" err="1" smtClean="0">
                <a:solidFill>
                  <a:schemeClr val="tx1"/>
                </a:solidFill>
                <a:latin typeface="Times New Roman" panose="02020603050405020304" pitchFamily="18" charset="0"/>
                <a:cs typeface="Times New Roman" panose="02020603050405020304" pitchFamily="18" charset="0"/>
              </a:rPr>
              <a:t>sẽ</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có</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một</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nhân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cách</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phát</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triển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toàn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diện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bền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vững</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có</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khả</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năng</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thích</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ứng</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với</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mọi</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hoàn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cảnh</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trong</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xã</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hội</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Muốn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thúc</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đẩy</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sự</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phát</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triển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của</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xã</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hội</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của</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cả</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thế</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hệ</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tương</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lai</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của</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đất</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nước</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thi</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trước</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tiên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cần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dạy</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cho</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trẻ</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kỹ</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năng</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sống</a:t>
            </a:r>
            <a:r>
              <a:rPr lang="en-US" sz="2600" dirty="0" smtClean="0">
                <a:solidFill>
                  <a:schemeClr val="tx1"/>
                </a:solidFill>
                <a:latin typeface="Times New Roman" panose="02020603050405020304" pitchFamily="18" charset="0"/>
                <a:cs typeface="Times New Roman" panose="02020603050405020304" pitchFamily="18" charset="0"/>
              </a:rPr>
              <a:t>.</a:t>
            </a:r>
            <a:endParaRPr lang="en-US" sz="2600" dirty="0">
              <a:solidFill>
                <a:schemeClr val="tx1"/>
              </a:solidFill>
            </a:endParaRPr>
          </a:p>
          <a:p>
            <a:pPr algn="just"/>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Trên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thực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tế</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việc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dạy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kỹ</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năng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sống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trẻ</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trong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các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trường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mầm</a:t>
            </a:r>
            <a:r>
              <a:rPr lang="en-US" sz="2600" dirty="0">
                <a:solidFill>
                  <a:schemeClr val="tx1"/>
                </a:solidFill>
                <a:latin typeface="Times New Roman" panose="02020603050405020304" pitchFamily="18" charset="0"/>
                <a:cs typeface="Times New Roman" panose="02020603050405020304" pitchFamily="18" charset="0"/>
              </a:rPr>
              <a:t> non </a:t>
            </a:r>
            <a:r>
              <a:rPr lang="en-US" sz="2600" dirty="0" err="1">
                <a:solidFill>
                  <a:schemeClr val="tx1"/>
                </a:solidFill>
                <a:latin typeface="Times New Roman" panose="02020603050405020304" pitchFamily="18" charset="0"/>
                <a:cs typeface="Times New Roman" panose="02020603050405020304" pitchFamily="18" charset="0"/>
              </a:rPr>
              <a:t>đã</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được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thực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hiện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nhưng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chưa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được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quan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tâm</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nhiều</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và</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rất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nhiều</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giáo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viên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còn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chưa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hiểu</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rõ</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được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tầm</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quan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trọng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của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vấn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đề</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hoặc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thiếu</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kỹ</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năng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giảng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dạy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để</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có</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thể</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truyền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đạt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trẻ</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hiểu</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và</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hình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thành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những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kỹ</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năng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sống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cần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thiết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trẻ</a:t>
            </a:r>
            <a:r>
              <a:rPr lang="en-US" sz="26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49702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53950" cy="6858000"/>
          </a:xfrm>
          <a:prstGeom prst="rect">
            <a:avLst/>
          </a:prstGeom>
        </p:spPr>
      </p:pic>
      <p:sp>
        <p:nvSpPr>
          <p:cNvPr id="4" name="Rounded Rectangle 3"/>
          <p:cNvSpPr/>
          <p:nvPr/>
        </p:nvSpPr>
        <p:spPr>
          <a:xfrm>
            <a:off x="3219450" y="0"/>
            <a:ext cx="5886450" cy="838201"/>
          </a:xfrm>
          <a:prstGeom prst="roundRect">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Đối</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giáo</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viên</a:t>
            </a:r>
            <a:endParaRPr kumimoji="0" lang="vi-VN"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8" name="Hộp Văn bản 7">
            <a:extLst>
              <a:ext uri="{FF2B5EF4-FFF2-40B4-BE49-F238E27FC236}">
                <a16:creationId xmlns:a16="http://schemas.microsoft.com/office/drawing/2014/main" id="{9D982F0F-EA8F-43BB-82DD-5ABA16D190B4}"/>
              </a:ext>
            </a:extLst>
          </p:cNvPr>
          <p:cNvSpPr txBox="1"/>
          <p:nvPr/>
        </p:nvSpPr>
        <p:spPr>
          <a:xfrm>
            <a:off x="411480" y="1550994"/>
            <a:ext cx="11780520" cy="3108543"/>
          </a:xfrm>
          <a:prstGeom prst="rect">
            <a:avLst/>
          </a:prstGeom>
          <a:noFill/>
        </p:spPr>
        <p:txBody>
          <a:bodyPr wrap="square">
            <a:spAutoFit/>
          </a:bodyPr>
          <a:lstStyle/>
          <a:p>
            <a:pPr algn="just">
              <a:tabLst>
                <a:tab pos="171450" algn="l"/>
                <a:tab pos="3352800" algn="l"/>
              </a:tabLst>
            </a:pPr>
            <a:r>
              <a:rPr lang="en-US" sz="2800" dirty="0" smtClean="0">
                <a:effectLst/>
                <a:latin typeface="Times New Roman" panose="02020603050405020304" pitchFamily="18" charset="0"/>
                <a:ea typeface="Times New Roman" panose="02020603050405020304" pitchFamily="18" charset="0"/>
              </a:rPr>
              <a:t>        </a:t>
            </a:r>
            <a:r>
              <a:rPr lang="vi-VN" sz="2800" dirty="0" smtClean="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Bản thân tôi thấy mình đã nâng cao được kỹ năng sư phạm, lôi cuốn trẻ hứng thú tham gia trong các giờ hoạt động. </a:t>
            </a:r>
            <a:r>
              <a:rPr lang="vi-VN" sz="2800" dirty="0" err="1">
                <a:effectLst/>
                <a:latin typeface="Times New Roman" panose="02020603050405020304" pitchFamily="18" charset="0"/>
                <a:ea typeface="Times New Roman" panose="02020603050405020304" pitchFamily="18" charset="0"/>
              </a:rPr>
              <a:t>Rút</a:t>
            </a:r>
            <a:r>
              <a:rPr lang="vi-VN" sz="2800" dirty="0">
                <a:effectLst/>
                <a:latin typeface="Times New Roman" panose="02020603050405020304" pitchFamily="18" charset="0"/>
                <a:ea typeface="Times New Roman" panose="02020603050405020304" pitchFamily="18" charset="0"/>
              </a:rPr>
              <a:t> ra </a:t>
            </a:r>
            <a:r>
              <a:rPr lang="vi-VN" sz="2800" dirty="0" err="1">
                <a:effectLst/>
                <a:latin typeface="Times New Roman" panose="02020603050405020304" pitchFamily="18" charset="0"/>
                <a:ea typeface="Times New Roman" panose="02020603050405020304" pitchFamily="18" charset="0"/>
              </a:rPr>
              <a:t>được</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nhiều</a:t>
            </a:r>
            <a:r>
              <a:rPr lang="vi-VN" sz="2800" dirty="0">
                <a:effectLst/>
                <a:latin typeface="Times New Roman" panose="02020603050405020304" pitchFamily="18" charset="0"/>
                <a:ea typeface="Times New Roman" panose="02020603050405020304" pitchFamily="18" charset="0"/>
              </a:rPr>
              <a:t> kinh </a:t>
            </a:r>
            <a:r>
              <a:rPr lang="vi-VN" sz="2800" dirty="0" err="1">
                <a:effectLst/>
                <a:latin typeface="Times New Roman" panose="02020603050405020304" pitchFamily="18" charset="0"/>
                <a:ea typeface="Times New Roman" panose="02020603050405020304" pitchFamily="18" charset="0"/>
              </a:rPr>
              <a:t>nghiệm</a:t>
            </a:r>
            <a:r>
              <a:rPr lang="vi-VN" sz="2800" dirty="0">
                <a:effectLst/>
                <a:latin typeface="Times New Roman" panose="02020603050405020304" pitchFamily="18" charset="0"/>
                <a:ea typeface="Times New Roman" panose="02020603050405020304" pitchFamily="18" charset="0"/>
              </a:rPr>
              <a:t> trong </a:t>
            </a:r>
            <a:r>
              <a:rPr lang="vi-VN" sz="2800" dirty="0" err="1">
                <a:effectLst/>
                <a:latin typeface="Times New Roman" panose="02020603050405020304" pitchFamily="18" charset="0"/>
                <a:ea typeface="Times New Roman" panose="02020603050405020304" pitchFamily="18" charset="0"/>
              </a:rPr>
              <a:t>cách</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dạy</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trẻ</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làm</a:t>
            </a:r>
            <a:r>
              <a:rPr lang="vi-VN" sz="2800" dirty="0">
                <a:effectLst/>
                <a:latin typeface="Times New Roman" panose="02020603050405020304" pitchFamily="18" charset="0"/>
                <a:ea typeface="Times New Roman" panose="02020603050405020304" pitchFamily="18" charset="0"/>
              </a:rPr>
              <a:t> quen </a:t>
            </a:r>
            <a:r>
              <a:rPr lang="vi-VN" sz="2800" dirty="0" err="1">
                <a:effectLst/>
                <a:latin typeface="Times New Roman" panose="02020603050405020304" pitchFamily="18" charset="0"/>
                <a:ea typeface="Times New Roman" panose="02020603050405020304" pitchFamily="18" charset="0"/>
              </a:rPr>
              <a:t>với</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các</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kỹ</a:t>
            </a:r>
            <a:r>
              <a:rPr lang="vi-VN" sz="2800" dirty="0">
                <a:effectLst/>
                <a:latin typeface="Times New Roman" panose="02020603050405020304" pitchFamily="18" charset="0"/>
                <a:ea typeface="Times New Roman" panose="02020603050405020304" pitchFamily="18" charset="0"/>
              </a:rPr>
              <a:t> năng </a:t>
            </a:r>
            <a:r>
              <a:rPr lang="vi-VN" sz="2800" dirty="0" err="1">
                <a:effectLst/>
                <a:latin typeface="Times New Roman" panose="02020603050405020304" pitchFamily="18" charset="0"/>
                <a:ea typeface="Times New Roman" panose="02020603050405020304" pitchFamily="18" charset="0"/>
              </a:rPr>
              <a:t>sống</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đặc</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biệt</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là</a:t>
            </a:r>
            <a:r>
              <a:rPr lang="vi-VN" sz="2800" dirty="0">
                <a:effectLst/>
                <a:latin typeface="Times New Roman" panose="02020603050405020304" pitchFamily="18" charset="0"/>
                <a:ea typeface="Times New Roman" panose="02020603050405020304" pitchFamily="18" charset="0"/>
              </a:rPr>
              <a:t> luôn </a:t>
            </a:r>
            <a:r>
              <a:rPr lang="vi-VN" sz="2800" dirty="0" err="1">
                <a:effectLst/>
                <a:latin typeface="Times New Roman" panose="02020603050405020304" pitchFamily="18" charset="0"/>
                <a:ea typeface="Times New Roman" panose="02020603050405020304" pitchFamily="18" charset="0"/>
              </a:rPr>
              <a:t>lấy</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trẻ</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làm</a:t>
            </a:r>
            <a:r>
              <a:rPr lang="vi-VN" sz="2800" dirty="0">
                <a:effectLst/>
                <a:latin typeface="Times New Roman" panose="02020603050405020304" pitchFamily="18" charset="0"/>
                <a:ea typeface="Times New Roman" panose="02020603050405020304" pitchFamily="18" charset="0"/>
              </a:rPr>
              <a:t> trung tâm trong </a:t>
            </a:r>
            <a:r>
              <a:rPr lang="vi-VN" sz="2800" dirty="0" err="1">
                <a:effectLst/>
                <a:latin typeface="Times New Roman" panose="02020603050405020304" pitchFamily="18" charset="0"/>
                <a:ea typeface="Times New Roman" panose="02020603050405020304" pitchFamily="18" charset="0"/>
              </a:rPr>
              <a:t>quá</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trình</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giảng</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dạy</a:t>
            </a:r>
            <a:endParaRPr lang="vi-VN" sz="2800" dirty="0">
              <a:effectLst/>
              <a:latin typeface="Times New Roman" panose="02020603050405020304" pitchFamily="18" charset="0"/>
              <a:ea typeface="Times New Roman" panose="02020603050405020304" pitchFamily="18" charset="0"/>
            </a:endParaRPr>
          </a:p>
          <a:p>
            <a:pPr algn="just">
              <a:tabLst>
                <a:tab pos="171450" algn="l"/>
                <a:tab pos="3352800" algn="l"/>
              </a:tabLst>
            </a:pPr>
            <a:r>
              <a:rPr lang="en-US" sz="2800" dirty="0">
                <a:latin typeface="Times New Roman" panose="02020603050405020304" pitchFamily="18" charset="0"/>
                <a:ea typeface="Times New Roman" panose="02020603050405020304" pitchFamily="18" charset="0"/>
              </a:rPr>
              <a:t> </a:t>
            </a:r>
            <a:r>
              <a:rPr lang="en-US" sz="2800" dirty="0" smtClean="0">
                <a:latin typeface="Times New Roman" panose="02020603050405020304" pitchFamily="18" charset="0"/>
                <a:ea typeface="Times New Roman" panose="02020603050405020304" pitchFamily="18" charset="0"/>
              </a:rPr>
              <a:t>       </a:t>
            </a:r>
            <a:r>
              <a:rPr lang="en-US" sz="2800" dirty="0" smtClean="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tôi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huy </a:t>
            </a:r>
            <a:r>
              <a:rPr lang="en-US" sz="2800" dirty="0" err="1">
                <a:effectLst/>
                <a:latin typeface="Times New Roman" panose="02020603050405020304" pitchFamily="18" charset="0"/>
                <a:ea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bậc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phụ</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huynh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dục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hóa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truyền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thống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trẻ</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đây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hội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trẻ</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rPr>
              <a:t>.  </a:t>
            </a:r>
            <a:endParaRPr lang="vi-VN" sz="28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53950" cy="6858000"/>
          </a:xfrm>
          <a:prstGeom prst="rect">
            <a:avLst/>
          </a:prstGeom>
        </p:spPr>
      </p:pic>
      <p:sp>
        <p:nvSpPr>
          <p:cNvPr id="4" name="Rounded Rectangle 3"/>
          <p:cNvSpPr/>
          <p:nvPr/>
        </p:nvSpPr>
        <p:spPr>
          <a:xfrm>
            <a:off x="3028950" y="0"/>
            <a:ext cx="6305550" cy="838201"/>
          </a:xfrm>
          <a:prstGeom prst="roundRect">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3</a:t>
            </a:r>
            <a:r>
              <a:rPr kumimoji="0" lang="vi-VN"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Đối</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bậc</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phụ</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huynh</a:t>
            </a:r>
            <a:endParaRPr kumimoji="0" lang="vi-VN"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Rectangle 4"/>
          <p:cNvSpPr/>
          <p:nvPr/>
        </p:nvSpPr>
        <p:spPr>
          <a:xfrm>
            <a:off x="781050" y="1619250"/>
            <a:ext cx="10687050" cy="249299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Phụ</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huynh</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hưởng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ứng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thường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xuyên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trao</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đổi</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cùng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phối</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kết</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hợp</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lãnh</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đạo</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trường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giáo</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viên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chủ</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nhiệm</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để</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cùng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rèn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kỹ</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năng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sống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trẻ</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tin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tưởng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trường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bởi</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bậc</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phụ</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huynh</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tự</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nhận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thấy</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sự</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tiến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bộ</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rõ</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rệt</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mình</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le 2"/>
          <p:cNvSpPr/>
          <p:nvPr/>
        </p:nvSpPr>
        <p:spPr>
          <a:xfrm>
            <a:off x="1009650" y="571500"/>
            <a:ext cx="10077450" cy="1219200"/>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Đê</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dạy</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tre</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tốt</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các</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ky</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năng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sống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trong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trường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mầm</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non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tôi</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mạnh</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dạn</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đê</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xuất</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một</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sô</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kiến</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nghi</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sau</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endParaRPr kumimoji="0" lang="vi-VN"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69633" name="Rectangle 1"/>
          <p:cNvSpPr>
            <a:spLocks noChangeArrowheads="1"/>
          </p:cNvSpPr>
          <p:nvPr/>
        </p:nvSpPr>
        <p:spPr bwMode="auto">
          <a:xfrm>
            <a:off x="4533900" y="0"/>
            <a:ext cx="3524250" cy="52322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2</a:t>
            </a:r>
            <a:r>
              <a:rPr kumimoji="0" lang="en-US" sz="2800" b="1"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K</a:t>
            </a:r>
            <a:r>
              <a:rPr kumimoji="0" lang="vi-VN" sz="2800" b="1"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huyến nghị:</a:t>
            </a:r>
            <a:endParaRPr kumimoji="0" lang="vi-VN"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Rounded Rectangle 4"/>
          <p:cNvSpPr/>
          <p:nvPr/>
        </p:nvSpPr>
        <p:spPr>
          <a:xfrm>
            <a:off x="1504950" y="2247900"/>
            <a:ext cx="9334500" cy="421005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Đối</a:t>
            </a:r>
            <a:r>
              <a:rPr kumimoji="0" lang="en-US"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với</a:t>
            </a:r>
            <a:r>
              <a:rPr kumimoji="0" lang="en-US"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cấp</a:t>
            </a:r>
            <a:r>
              <a:rPr kumimoji="0" lang="en-US"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trên</a:t>
            </a:r>
            <a:r>
              <a:rPr kumimoji="0" lang="en-US"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endPar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Tạo</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điều</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kiện</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tổ</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chức</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các</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lớp</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tập</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huấn</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hướng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dẫn</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tích</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hợp</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nội</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dung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giáo</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dục</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kỹ</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năng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sống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cho</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trẻ</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vào</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những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hoạt</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động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học</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và</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chơi</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hàng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ngày</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của</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trẻ</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Cần</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trang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bị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thêm</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tài</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liệu</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nghiên</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cứu</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có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nội</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dung </a:t>
            </a:r>
            <a:r>
              <a:rPr kumimoji="0" lang="en-US"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a:t>
            </a:r>
            <a:r>
              <a:rPr kumimoji="0" lang="en-US" sz="28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Ky</a:t>
            </a:r>
            <a:r>
              <a:rPr kumimoji="0" lang="en-US"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năng</a:t>
            </a:r>
            <a:r>
              <a:rPr kumimoji="0" lang="en-US"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sống</a:t>
            </a:r>
            <a:r>
              <a:rPr kumimoji="0" lang="en-US"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tre</a:t>
            </a:r>
            <a:r>
              <a:rPr kumimoji="0" lang="en-US"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mầm</a:t>
            </a:r>
            <a:r>
              <a:rPr kumimoji="0" lang="en-US"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non”</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nhằm</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giúp</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giáo</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viên</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làm</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tốt</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công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tác</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giáo</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dục</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va</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được</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mơ</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rộng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kiến</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thức</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đê</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vận</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dụng</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vào</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thực</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tê</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có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hiệu</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quả </a:t>
            </a:r>
            <a:r>
              <a:rPr kumimoji="0" lang="en-US" sz="28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cao</a:t>
            </a: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12192000" cy="7010400"/>
          </a:xfrm>
          <a:prstGeom prst="rect">
            <a:avLst/>
          </a:prstGeom>
        </p:spPr>
      </p:pic>
      <p:sp>
        <p:nvSpPr>
          <p:cNvPr id="7" name="Rectangle 6"/>
          <p:cNvSpPr/>
          <p:nvPr/>
        </p:nvSpPr>
        <p:spPr>
          <a:xfrm>
            <a:off x="692331" y="1550121"/>
            <a:ext cx="10894423" cy="440120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Trẻ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em</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là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niềm</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hạnh</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phúc</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của</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mỗi</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gia</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đình</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là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tương</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lai</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của</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dân</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tộc</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Việc</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giáo</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dục</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tre</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ngay</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tư</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khi</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còn</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nho</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là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vô</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cùng</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quan</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trọng</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trong</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sư</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nghiệp</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giáo</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dục</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nhằm</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hình</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thành</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va</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phát</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triển</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nhân</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cách</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toàn</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diện</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cho</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tre</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sau</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này</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Trong</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đo</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việc</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giáo</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dục</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ky</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năng</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sống</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là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rất</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cần</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thiết</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Trẻ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em</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được</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giáo</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dục</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ky</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năng</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sống</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tốt</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thi</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khả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năng</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thích</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nghi</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va</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thành</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công</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trong</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cuộc</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sống</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sẽ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dê</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dàng</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hơn</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dirty="0" smtClean="0">
                <a:effectLst/>
                <a:latin typeface="Times New Roman" panose="02020603050405020304" pitchFamily="18" charset="0"/>
                <a:ea typeface="Times New Roman" panose="02020603050405020304" pitchFamily="18" charset="0"/>
              </a:rPr>
              <a:t>        </a:t>
            </a:r>
            <a:r>
              <a:rPr lang="vi-VN" sz="2800" dirty="0" smtClean="0">
                <a:effectLst/>
                <a:latin typeface="Times New Roman" panose="02020603050405020304" pitchFamily="18" charset="0"/>
                <a:ea typeface="Times New Roman" panose="02020603050405020304" pitchFamily="18" charset="0"/>
              </a:rPr>
              <a:t>Giáo </a:t>
            </a:r>
            <a:r>
              <a:rPr lang="vi-VN" sz="2800" dirty="0">
                <a:effectLst/>
                <a:latin typeface="Times New Roman" panose="02020603050405020304" pitchFamily="18" charset="0"/>
                <a:ea typeface="Times New Roman" panose="02020603050405020304" pitchFamily="18" charset="0"/>
              </a:rPr>
              <a:t>viên cần tích cực trau dồi, học hỏi, tự bồi dưỡng kiến thức qua sách báo, phương tiện thông tin đại chúng, internet, qua bạn bè, đồng nghiệp để nâng cao trình độ chuyên môn, làm phong phú vốn sống và vốn hiểu biết của mình về nhiều lĩnh vực. </a:t>
            </a:r>
            <a:endPar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8" name="Rectangle 7"/>
          <p:cNvSpPr/>
          <p:nvPr/>
        </p:nvSpPr>
        <p:spPr>
          <a:xfrm>
            <a:off x="3943350" y="304801"/>
            <a:ext cx="4914900" cy="461665"/>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V. KẾT LUẬN</a:t>
            </a:r>
            <a:r>
              <a:rPr kumimoji="0" lang="nl-NL" sz="2400" b="1"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a:t>
            </a:r>
            <a:r>
              <a:rPr kumimoji="0" lang="vi-VN" sz="2400" b="1"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K</a:t>
            </a:r>
            <a:r>
              <a:rPr kumimoji="0" lang="en-US" sz="2400" b="1"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HUYẾN</a:t>
            </a:r>
            <a:r>
              <a:rPr kumimoji="0" lang="vi-VN" sz="2400" b="1"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NGHỊ</a:t>
            </a:r>
            <a:endParaRPr kumimoji="0" lang="vi-VN"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Rectangle 8"/>
          <p:cNvSpPr/>
          <p:nvPr/>
        </p:nvSpPr>
        <p:spPr>
          <a:xfrm>
            <a:off x="4686300" y="786495"/>
            <a:ext cx="2990850" cy="523220"/>
          </a:xfrm>
          <a:prstGeom prst="rect">
            <a:avLst/>
          </a:prstGeom>
        </p:spPr>
        <p:txBody>
          <a:bodyPr wrap="square">
            <a:spAutoFit/>
          </a:bodyPr>
          <a:lstStyle/>
          <a:p>
            <a:pPr marL="0" marR="0" lvl="0" indent="381000" algn="just" defTabSz="914400" rtl="0" eaLnBrk="1" fontAlgn="base" latinLnBrk="0" hangingPunct="1">
              <a:lnSpc>
                <a:spcPct val="100000"/>
              </a:lnSpc>
              <a:spcBef>
                <a:spcPct val="0"/>
              </a:spcBef>
              <a:spcAft>
                <a:spcPct val="0"/>
              </a:spcAft>
              <a:buClrTx/>
              <a:buSzTx/>
              <a:buFontTx/>
              <a:buNone/>
              <a:tabLst>
                <a:tab pos="3352800" algn="l"/>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Kết</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luận</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021238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69633" name="Rectangle 1"/>
          <p:cNvSpPr>
            <a:spLocks noChangeArrowheads="1"/>
          </p:cNvSpPr>
          <p:nvPr/>
        </p:nvSpPr>
        <p:spPr bwMode="auto">
          <a:xfrm>
            <a:off x="4374425" y="175905"/>
            <a:ext cx="3790950" cy="523220"/>
          </a:xfrm>
          <a:prstGeom prst="rect">
            <a:avLst/>
          </a:prstGeom>
          <a:noFill/>
          <a:ln>
            <a:noFill/>
          </a:ln>
        </p:spPr>
        <p:style>
          <a:lnRef idx="0">
            <a:scrgbClr r="0" g="0" b="0"/>
          </a:lnRef>
          <a:fillRef idx="0">
            <a:scrgbClr r="0" g="0" b="0"/>
          </a:fillRef>
          <a:effectRef idx="0">
            <a:scrgbClr r="0" g="0" b="0"/>
          </a:effectRef>
          <a:fontRef idx="minor">
            <a:schemeClr val="accent5"/>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itchFamily="18" charset="0"/>
                <a:cs typeface="Arial" pitchFamily="34" charset="0"/>
              </a:rPr>
              <a:t>2</a:t>
            </a:r>
            <a:r>
              <a:rPr kumimoji="0" lang="en-US" sz="2800" b="1" i="0" u="none" strike="noStrike" kern="1200" cap="none" spc="0" normalizeH="0" baseline="0" noProof="0" dirty="0">
                <a:ln>
                  <a:noFill/>
                </a:ln>
                <a:solidFill>
                  <a:prstClr val="black"/>
                </a:solidFill>
                <a:effectLst/>
                <a:uLnTx/>
                <a:uFillTx/>
                <a:latin typeface="Calibri"/>
                <a:ea typeface="Times New Roman" pitchFamily="18" charset="0"/>
                <a:cs typeface="Arial" pitchFamily="34" charset="0"/>
              </a:rPr>
              <a:t>. </a:t>
            </a:r>
            <a:r>
              <a:rPr lang="vi-VN" sz="2800" b="1" dirty="0">
                <a:solidFill>
                  <a:prstClr val="black"/>
                </a:solidFill>
                <a:latin typeface="Times New Roman" panose="02020603050405020304" pitchFamily="18" charset="0"/>
                <a:ea typeface="Times New Roman" pitchFamily="18" charset="0"/>
                <a:cs typeface="Arial" pitchFamily="34" charset="0"/>
              </a:rPr>
              <a:t>K</a:t>
            </a:r>
            <a:r>
              <a:rPr kumimoji="0" 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itchFamily="18" charset="0"/>
                <a:cs typeface="Arial" pitchFamily="34" charset="0"/>
              </a:rPr>
              <a:t>huyến</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itchFamily="18" charset="0"/>
                <a:cs typeface="Arial" pitchFamily="34" charset="0"/>
              </a:rPr>
              <a:t> nghị:</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Arial" pitchFamily="34" charset="0"/>
            </a:endParaRPr>
          </a:p>
        </p:txBody>
      </p:sp>
      <p:sp>
        <p:nvSpPr>
          <p:cNvPr id="5" name="Rounded Rectangle 4"/>
          <p:cNvSpPr/>
          <p:nvPr/>
        </p:nvSpPr>
        <p:spPr>
          <a:xfrm>
            <a:off x="1247774" y="615311"/>
            <a:ext cx="9696449" cy="421005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Đối</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với</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cấp</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trên</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Tạo</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điều</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kiện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tổ</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chức</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các</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lớp</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tập</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huấn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hướng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dẫn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tích</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hợp</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nội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dung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giáo</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dục</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kỹ</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năng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sống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cho</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trẻ</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vào</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những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hoạt</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động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học</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chơi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hàng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ngày</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trẻ</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Cần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trang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bị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thêm</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tài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liệu</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nghiên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cứu</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có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nội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dung </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Ky</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năng</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sống</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tre</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mầm</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non”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nhằm</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giúp</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giáo</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viên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làm</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tốt</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công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tác</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giáo</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dục</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va</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được</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mơ</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rộng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kiến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thức</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đê</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vận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dụng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vào</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thực</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tê</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có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hiệu</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quả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cao</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9633"/>
                                        </p:tgtEl>
                                        <p:attrNameLst>
                                          <p:attrName>style.visibility</p:attrName>
                                        </p:attrNameLst>
                                      </p:cBhvr>
                                      <p:to>
                                        <p:strVal val="visible"/>
                                      </p:to>
                                    </p:set>
                                    <p:animEffect transition="in" filter="box(in)">
                                      <p:cBhvr>
                                        <p:cTn id="7" dur="500"/>
                                        <p:tgtEl>
                                          <p:spTgt spid="696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3" grpId="0"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53950" cy="6858000"/>
          </a:xfrm>
          <a:prstGeom prst="rect">
            <a:avLst/>
          </a:prstGeom>
        </p:spPr>
      </p:pic>
      <p:sp>
        <p:nvSpPr>
          <p:cNvPr id="5" name="Rectangle 4"/>
          <p:cNvSpPr/>
          <p:nvPr/>
        </p:nvSpPr>
        <p:spPr>
          <a:xfrm>
            <a:off x="888274" y="1443840"/>
            <a:ext cx="10579826"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Đối</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với</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nhà</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trường</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Đầu</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tư</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cơ</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sở</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vật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chất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trang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thiết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bị</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dạy</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học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cô</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trẻ</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nhóm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lớp</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thường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xuyên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quan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tâm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tạo</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điều</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kiện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thời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gian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để</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giáo</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viên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thực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hiện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tốt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vụ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giáo</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dục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của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mình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tổ</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chức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chuyên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đê</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hội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thảo</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hội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vê</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giáo</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ky</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năng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sống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trẻ</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để</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giáo</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viên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học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tập</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ounded Rectangle 3"/>
          <p:cNvSpPr/>
          <p:nvPr/>
        </p:nvSpPr>
        <p:spPr>
          <a:xfrm>
            <a:off x="3771900" y="0"/>
            <a:ext cx="4438650" cy="838201"/>
          </a:xfrm>
          <a:prstGeom prst="roundRect">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381000" algn="ctr" defTabSz="914400" rtl="0" eaLnBrk="1" fontAlgn="base" latinLnBrk="0" hangingPunct="1">
              <a:lnSpc>
                <a:spcPct val="100000"/>
              </a:lnSpc>
              <a:spcBef>
                <a:spcPct val="0"/>
              </a:spcBef>
              <a:spcAft>
                <a:spcPct val="0"/>
              </a:spcAft>
              <a:buClrTx/>
              <a:buSzTx/>
              <a:buFontTx/>
              <a:buNone/>
              <a:tabLst>
                <a:tab pos="3352800" algn="l"/>
              </a:tabLst>
              <a:defRPr/>
            </a:pPr>
            <a:r>
              <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3. </a:t>
            </a:r>
            <a:r>
              <a:rPr kumimoji="0" lang="en-US" sz="30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Đối</a:t>
            </a:r>
            <a:r>
              <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0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0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giáo</a:t>
            </a:r>
            <a:r>
              <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0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viên</a:t>
            </a:r>
            <a:endParaRPr kumimoji="0" lang="en-US" sz="3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Rectangle 4"/>
          <p:cNvSpPr/>
          <p:nvPr/>
        </p:nvSpPr>
        <p:spPr>
          <a:xfrm>
            <a:off x="822960" y="1443840"/>
            <a:ext cx="10450286" cy="267765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a:t>
            </a:r>
            <a:r>
              <a:rPr kumimoji="0" lang="vi-VN"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Luôn có ý thức học hỏi nâng cao trình độ chuyên môn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nghiệp</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vụ</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vi-VN"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thường xuyên dự giờ thăm lớp các bạn đồng nghiệp, học hỏi tích luỹ kinh nghiệm để có sự sáng tạo trong giảng dạy.</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vi-VN"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vi-VN"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Cần tích cực học tập, nghiên cứu tài liệu, tham gia các buổi chuyên đề hội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thảo</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hội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thi</a:t>
            </a:r>
            <a:r>
              <a:rPr kumimoji="0" lang="vi-VN"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cấp trường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vector-4"/>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 name="WordArt 6"/>
          <p:cNvSpPr>
            <a:spLocks noChangeArrowheads="1" noChangeShapeType="1" noTextEdit="1"/>
          </p:cNvSpPr>
          <p:nvPr/>
        </p:nvSpPr>
        <p:spPr bwMode="auto">
          <a:xfrm>
            <a:off x="900113" y="1004030"/>
            <a:ext cx="8795430" cy="838200"/>
          </a:xfrm>
          <a:prstGeom prst="rect">
            <a:avLst/>
          </a:prstGeom>
        </p:spPr>
        <p:txBody>
          <a:bodyPr wrap="none" fromWordArt="1">
            <a:prstTxWarp prst="textPlain">
              <a:avLst>
                <a:gd name="adj" fmla="val 50000"/>
              </a:avLst>
            </a:prstTxWarp>
          </a:bodyPr>
          <a:lstStyle/>
          <a:p>
            <a:pPr lvl="0" algn="ctr">
              <a:defRPr/>
            </a:pPr>
            <a:r>
              <a:rPr kumimoji="0" lang="vi-VN" sz="3600" b="1" i="0" u="none" strike="noStrike" kern="10" cap="none" spc="0" normalizeH="0" baseline="0" noProof="0" dirty="0">
                <a:ln w="9525">
                  <a:solidFill>
                    <a:srgbClr val="FF0000"/>
                  </a:solidFill>
                  <a:round/>
                  <a:headEnd/>
                  <a:tailEnd/>
                </a:ln>
                <a:solidFill>
                  <a:srgbClr val="FF0000"/>
                </a:solidFill>
                <a:effectLst/>
                <a:uLnTx/>
                <a:uFillTx/>
                <a:latin typeface="Times New Roman"/>
                <a:ea typeface="+mn-ea"/>
                <a:cs typeface="Times New Roman"/>
              </a:rPr>
              <a:t>Cảm ơn </a:t>
            </a:r>
            <a:r>
              <a:rPr kumimoji="0" lang="vi-VN" sz="3600" b="1" i="0" u="none" strike="noStrike" kern="10" cap="none" spc="0" normalizeH="0" baseline="0" noProof="0" dirty="0" smtClean="0">
                <a:ln w="9525">
                  <a:solidFill>
                    <a:srgbClr val="FF0000"/>
                  </a:solidFill>
                  <a:round/>
                  <a:headEnd/>
                  <a:tailEnd/>
                </a:ln>
                <a:solidFill>
                  <a:srgbClr val="FF0000"/>
                </a:solidFill>
                <a:effectLst/>
                <a:uLnTx/>
                <a:uFillTx/>
                <a:latin typeface="Times New Roman"/>
                <a:ea typeface="+mn-ea"/>
                <a:cs typeface="Times New Roman"/>
              </a:rPr>
              <a:t>các</a:t>
            </a:r>
            <a:r>
              <a:rPr lang="en-US" sz="3600" kern="10" dirty="0" smtClean="0">
                <a:ln w="9525">
                  <a:solidFill>
                    <a:srgbClr val="993366"/>
                  </a:solidFill>
                  <a:round/>
                  <a:headEnd/>
                  <a:tailEnd/>
                </a:ln>
                <a:solidFill>
                  <a:srgbClr val="800080"/>
                </a:solidFill>
                <a:latin typeface="Times New Roman"/>
                <a:cs typeface="Times New Roman"/>
              </a:rPr>
              <a:t> </a:t>
            </a:r>
            <a:r>
              <a:rPr lang="en-US" sz="3600" b="1" kern="10" dirty="0" smtClean="0">
                <a:ln w="9525">
                  <a:solidFill>
                    <a:srgbClr val="993366"/>
                  </a:solidFill>
                  <a:round/>
                  <a:headEnd/>
                  <a:tailEnd/>
                </a:ln>
                <a:solidFill>
                  <a:srgbClr val="FF0000"/>
                </a:solidFill>
                <a:latin typeface="Times New Roman"/>
                <a:cs typeface="Times New Roman"/>
              </a:rPr>
              <a:t>đ/c</a:t>
            </a:r>
            <a:r>
              <a:rPr kumimoji="0" lang="vi-VN" sz="3600" b="1" i="0" u="none" strike="noStrike" kern="10" cap="none" spc="0" normalizeH="0" baseline="0" noProof="0" dirty="0" smtClean="0">
                <a:ln w="9525">
                  <a:solidFill>
                    <a:srgbClr val="FF0000"/>
                  </a:solidFill>
                  <a:round/>
                  <a:headEnd/>
                  <a:tailEnd/>
                </a:ln>
                <a:solidFill>
                  <a:srgbClr val="FF0000"/>
                </a:solidFill>
                <a:effectLst/>
                <a:uLnTx/>
                <a:uFillTx/>
                <a:latin typeface="Times New Roman"/>
                <a:ea typeface="+mn-ea"/>
                <a:cs typeface="Times New Roman"/>
              </a:rPr>
              <a:t> </a:t>
            </a:r>
            <a:r>
              <a:rPr kumimoji="0" lang="vi-VN" sz="3600" b="1" i="0" u="none" strike="noStrike" kern="10" cap="none" spc="0" normalizeH="0" baseline="0" noProof="0" dirty="0">
                <a:ln w="9525">
                  <a:solidFill>
                    <a:srgbClr val="FF0000"/>
                  </a:solidFill>
                  <a:round/>
                  <a:headEnd/>
                  <a:tailEnd/>
                </a:ln>
                <a:solidFill>
                  <a:srgbClr val="FF0000"/>
                </a:solidFill>
                <a:effectLst/>
                <a:uLnTx/>
                <a:uFillTx/>
                <a:latin typeface="Times New Roman"/>
                <a:ea typeface="+mn-ea"/>
                <a:cs typeface="Times New Roman"/>
              </a:rPr>
              <a:t>đã lắng nghe</a:t>
            </a:r>
          </a:p>
        </p:txBody>
      </p:sp>
      <p:sp>
        <p:nvSpPr>
          <p:cNvPr id="5" name="WordArt 7"/>
          <p:cNvSpPr>
            <a:spLocks noChangeArrowheads="1" noChangeShapeType="1" noTextEdit="1"/>
          </p:cNvSpPr>
          <p:nvPr/>
        </p:nvSpPr>
        <p:spPr bwMode="auto">
          <a:xfrm>
            <a:off x="2062588" y="2392399"/>
            <a:ext cx="6769100" cy="107950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0" cap="none" spc="0" normalizeH="0" baseline="0" noProof="0" dirty="0">
                <a:ln w="9525">
                  <a:solidFill>
                    <a:srgbClr val="993366"/>
                  </a:solidFill>
                  <a:round/>
                  <a:headEnd/>
                  <a:tailEnd/>
                </a:ln>
                <a:solidFill>
                  <a:srgbClr val="800080"/>
                </a:solidFill>
                <a:effectLst/>
                <a:uLnTx/>
                <a:uFillTx/>
                <a:latin typeface="Times New Roman"/>
                <a:ea typeface="+mn-ea"/>
                <a:cs typeface="Times New Roman"/>
              </a:rPr>
              <a:t>Chúc các </a:t>
            </a:r>
            <a:r>
              <a:rPr kumimoji="0" lang="en-US" sz="3200" b="0" i="0" u="none" strike="noStrike" kern="10" cap="none" spc="0" normalizeH="0" baseline="0" noProof="0" dirty="0" smtClean="0">
                <a:ln w="9525">
                  <a:solidFill>
                    <a:srgbClr val="993366"/>
                  </a:solidFill>
                  <a:round/>
                  <a:headEnd/>
                  <a:tailEnd/>
                </a:ln>
                <a:solidFill>
                  <a:srgbClr val="800080"/>
                </a:solidFill>
                <a:effectLst/>
                <a:uLnTx/>
                <a:uFillTx/>
                <a:latin typeface="Times New Roman"/>
                <a:ea typeface="+mn-ea"/>
                <a:cs typeface="Times New Roman"/>
              </a:rPr>
              <a:t>đ/c</a:t>
            </a:r>
            <a:r>
              <a:rPr kumimoji="0" lang="vi-VN" sz="3200" b="0" i="0" u="none" strike="noStrike" kern="10" cap="none" spc="0" normalizeH="0" baseline="0" noProof="0" dirty="0" smtClean="0">
                <a:ln w="9525">
                  <a:solidFill>
                    <a:srgbClr val="993366"/>
                  </a:solidFill>
                  <a:round/>
                  <a:headEnd/>
                  <a:tailEnd/>
                </a:ln>
                <a:solidFill>
                  <a:srgbClr val="800080"/>
                </a:solidFill>
                <a:effectLst/>
                <a:uLnTx/>
                <a:uFillTx/>
                <a:latin typeface="Times New Roman"/>
                <a:ea typeface="+mn-ea"/>
                <a:cs typeface="Times New Roman"/>
              </a:rPr>
              <a:t> </a:t>
            </a:r>
            <a:r>
              <a:rPr kumimoji="0" lang="vi-VN" sz="3200" b="0" i="0" u="none" strike="noStrike" kern="10" cap="none" spc="0" normalizeH="0" baseline="0" noProof="0" dirty="0">
                <a:ln w="9525">
                  <a:solidFill>
                    <a:srgbClr val="993366"/>
                  </a:solidFill>
                  <a:round/>
                  <a:headEnd/>
                  <a:tailEnd/>
                </a:ln>
                <a:solidFill>
                  <a:srgbClr val="800080"/>
                </a:solidFill>
                <a:effectLst/>
                <a:uLnTx/>
                <a:uFillTx/>
                <a:latin typeface="Times New Roman"/>
                <a:ea typeface="+mn-ea"/>
                <a:cs typeface="Times New Roman"/>
              </a:rPr>
              <a:t>mạnh khỏe</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par>
                          <p:cTn id="13" fill="hold">
                            <p:stCondLst>
                              <p:cond delay="2000"/>
                            </p:stCondLst>
                            <p:childTnLst>
                              <p:par>
                                <p:cTn id="14" presetID="29"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ppt_x</p:attrName>
                                        </p:attrNameLst>
                                      </p:cBhvr>
                                      <p:tavLst>
                                        <p:tav tm="0">
                                          <p:val>
                                            <p:strVal val="#ppt_x-.2"/>
                                          </p:val>
                                        </p:tav>
                                        <p:tav tm="100000">
                                          <p:val>
                                            <p:strVal val="#ppt_x"/>
                                          </p:val>
                                        </p:tav>
                                      </p:tavLst>
                                    </p:anim>
                                    <p:anim calcmode="lin" valueType="num">
                                      <p:cBhvr>
                                        <p:cTn id="17"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1"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p:bldP spid="5" grpId="0" animBg="1"/>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ownloads\THI GVG 2022\kỹ năng sống 1.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11508512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le 2"/>
          <p:cNvSpPr/>
          <p:nvPr/>
        </p:nvSpPr>
        <p:spPr>
          <a:xfrm>
            <a:off x="605118" y="1123951"/>
            <a:ext cx="10904710" cy="3501838"/>
          </a:xfrm>
          <a:prstGeom prst="roundRect">
            <a:avLst/>
          </a:prstGeom>
          <a:noFill/>
          <a:ln>
            <a:noFill/>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Qua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việc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bồi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dưỡng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thường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xuyên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“Module 39”: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Giáo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dục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kỹ</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năng</a:t>
            </a:r>
            <a:r>
              <a:rPr lang="en-US" sz="2800" dirty="0">
                <a:solidFill>
                  <a:prstClr val="black"/>
                </a:solidFill>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sống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trẻ</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mẫu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giáo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Được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Bộ</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giáo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dục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ban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hành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triển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đến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giáo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bổ</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ích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bản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tham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thêm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kiến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thức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giáo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dục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kỹ</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năng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sống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trẻ</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Dạy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trẻ</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quan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tâm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chia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sẻ</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chăm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sóc,lắng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diễn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được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ý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nhóm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giúp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trẻ</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luôn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cảm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thấy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tin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nhận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thử</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thách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qua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việc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triển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kỹ</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năng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trẻ</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4" name="Rounded Rectangle 3"/>
          <p:cNvSpPr/>
          <p:nvPr/>
        </p:nvSpPr>
        <p:spPr>
          <a:xfrm>
            <a:off x="2112746" y="418194"/>
            <a:ext cx="3108612" cy="838201"/>
          </a:xfrm>
          <a:prstGeom prst="roundRect">
            <a:avLst/>
          </a:prstGeom>
          <a:noFill/>
          <a:ln>
            <a:noFill/>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 Cơ sở lý luận</a:t>
            </a:r>
            <a:endParaRPr kumimoji="0" lang="vi-VN" sz="3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53549744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le 2"/>
          <p:cNvSpPr/>
          <p:nvPr/>
        </p:nvSpPr>
        <p:spPr>
          <a:xfrm>
            <a:off x="290286" y="1295406"/>
            <a:ext cx="11509828" cy="4008118"/>
          </a:xfrm>
          <a:prstGeom prst="roundRect">
            <a:avLst/>
          </a:prstGeom>
          <a:noFill/>
          <a:ln>
            <a:noFill/>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Ngày</a:t>
            </a:r>
            <a:r>
              <a:rPr kumimoji="0" lang="en-US" sz="2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nay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bắt</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nhịp</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sự</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phát</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triển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chung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xã</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hội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mỗi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gia</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đình</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đều</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có</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cuộc</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sống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đầy</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đủ</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sung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túc</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hơn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trình</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độ</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dân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trí</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cũng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ngày</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được</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nâng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cao</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hơn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Đi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ngược</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lại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nhịp</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sống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đó</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công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tác</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giáo</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dục</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chúng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ta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đang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bị</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báo</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động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bởi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thực</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trạng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trẻ</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ở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độ</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tuổi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mầm</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non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thụ</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động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không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biết</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ứng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xử</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phù</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hợp</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khi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giao</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tiếp</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không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biết</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ứng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phó</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những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hoàn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cảnh</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nguy</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cấp</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không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biết</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bảo</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vệ</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bản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thân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trước</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nguy</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hiểm</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tìm</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kiếm</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sự</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giúp</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đỡ</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lạm</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dụng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điện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thoại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di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động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Có</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rất</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nhiều</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nguyên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nhân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khác</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nhau</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gây</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ra</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tình</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trạng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này</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đó</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việc</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thiếu</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kỹ</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năng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sống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nguyên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nhân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sâu</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xa</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nhất</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p>
        </p:txBody>
      </p:sp>
      <p:sp>
        <p:nvSpPr>
          <p:cNvPr id="4" name="Rounded Rectangle 3"/>
          <p:cNvSpPr/>
          <p:nvPr/>
        </p:nvSpPr>
        <p:spPr>
          <a:xfrm>
            <a:off x="2722345" y="0"/>
            <a:ext cx="7514771" cy="838201"/>
          </a:xfrm>
          <a:prstGeom prst="roundRect">
            <a:avLst/>
          </a:prstGeom>
          <a:noFill/>
          <a:ln>
            <a:noFill/>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3</a:t>
            </a:r>
            <a:r>
              <a:rPr kumimoji="0" lang="vi-VN"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Cơ sở thực tiễn:</a:t>
            </a:r>
            <a:r>
              <a:rPr kumimoji="0" lang="vi-VN" sz="3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Tree>
    <p:extLst>
      <p:ext uri="{BB962C8B-B14F-4D97-AF65-F5344CB8AC3E}">
        <p14:creationId xmlns:p14="http://schemas.microsoft.com/office/powerpoint/2010/main" val="37736649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0.7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le 2"/>
          <p:cNvSpPr/>
          <p:nvPr/>
        </p:nvSpPr>
        <p:spPr>
          <a:xfrm>
            <a:off x="0" y="514350"/>
            <a:ext cx="11509828" cy="5447395"/>
          </a:xfrm>
          <a:prstGeom prst="roundRect">
            <a:avLst/>
          </a:prstGeom>
          <a:noFill/>
          <a:ln>
            <a:noFill/>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2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endParaRPr kumimoji="0" lang="vi-VN" sz="2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pic>
        <p:nvPicPr>
          <p:cNvPr id="1026" name="Picture 2" descr="C:\Users\Administrator\Downloads\THI GVG 2022\bé dt.jpg"/>
          <p:cNvPicPr>
            <a:picLocks noChangeAspect="1" noChangeArrowheads="1"/>
          </p:cNvPicPr>
          <p:nvPr/>
        </p:nvPicPr>
        <p:blipFill>
          <a:blip r:embed="rId3"/>
          <a:srcRect/>
          <a:stretch>
            <a:fillRect/>
          </a:stretch>
        </p:blipFill>
        <p:spPr bwMode="auto">
          <a:xfrm>
            <a:off x="0" y="-1"/>
            <a:ext cx="6008914" cy="3886199"/>
          </a:xfrm>
          <a:prstGeom prst="rect">
            <a:avLst/>
          </a:prstGeom>
          <a:noFill/>
        </p:spPr>
      </p:pic>
      <p:pic>
        <p:nvPicPr>
          <p:cNvPr id="1027" name="Picture 3" descr="C:\Users\Administrator\Downloads\THI GVG 2022\ng lạ.jpg"/>
          <p:cNvPicPr>
            <a:picLocks noChangeAspect="1" noChangeArrowheads="1"/>
          </p:cNvPicPr>
          <p:nvPr/>
        </p:nvPicPr>
        <p:blipFill>
          <a:blip r:embed="rId4"/>
          <a:srcRect/>
          <a:stretch>
            <a:fillRect/>
          </a:stretch>
        </p:blipFill>
        <p:spPr bwMode="auto">
          <a:xfrm>
            <a:off x="2834641" y="4010296"/>
            <a:ext cx="6270170" cy="2847703"/>
          </a:xfrm>
          <a:prstGeom prst="rect">
            <a:avLst/>
          </a:prstGeom>
          <a:noFill/>
        </p:spPr>
      </p:pic>
      <p:pic>
        <p:nvPicPr>
          <p:cNvPr id="1028" name="Picture 4" descr="C:\Users\Administrator\Downloads\THI GVG 2022\người lạ ơi.jpg"/>
          <p:cNvPicPr>
            <a:picLocks noChangeAspect="1" noChangeArrowheads="1"/>
          </p:cNvPicPr>
          <p:nvPr/>
        </p:nvPicPr>
        <p:blipFill>
          <a:blip r:embed="rId5"/>
          <a:srcRect/>
          <a:stretch>
            <a:fillRect/>
          </a:stretch>
        </p:blipFill>
        <p:spPr bwMode="auto">
          <a:xfrm>
            <a:off x="6126480" y="0"/>
            <a:ext cx="6065520" cy="3886199"/>
          </a:xfrm>
          <a:prstGeom prst="rect">
            <a:avLst/>
          </a:prstGeom>
          <a:noFill/>
        </p:spPr>
      </p:pic>
    </p:spTree>
    <p:extLst>
      <p:ext uri="{BB962C8B-B14F-4D97-AF65-F5344CB8AC3E}">
        <p14:creationId xmlns:p14="http://schemas.microsoft.com/office/powerpoint/2010/main" val="70761408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629"/>
            <a:ext cx="12192000" cy="6858000"/>
          </a:xfrm>
          <a:prstGeom prst="rect">
            <a:avLst/>
          </a:prstGeom>
        </p:spPr>
      </p:pic>
      <p:sp>
        <p:nvSpPr>
          <p:cNvPr id="3" name="Rounded Rectangle 2"/>
          <p:cNvSpPr/>
          <p:nvPr/>
        </p:nvSpPr>
        <p:spPr>
          <a:xfrm>
            <a:off x="552450" y="1737361"/>
            <a:ext cx="10709728" cy="2011680"/>
          </a:xfrm>
          <a:prstGeom prst="roundRect">
            <a:avLst/>
          </a:prstGeom>
          <a:noFill/>
          <a:ln>
            <a:noFill/>
          </a:ln>
        </p:spPr>
        <p:style>
          <a:lnRef idx="0">
            <a:scrgbClr r="0" g="0" b="0"/>
          </a:lnRef>
          <a:fillRef idx="0">
            <a:scrgbClr r="0" g="0" b="0"/>
          </a:fillRef>
          <a:effectRef idx="0">
            <a:scrgbClr r="0" g="0" b="0"/>
          </a:effectRef>
          <a:fontRef idx="minor">
            <a:schemeClr val="accent5"/>
          </a:fontRef>
        </p:style>
        <p:txBody>
          <a:bodyPr rtlCol="0" anchor="ct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itchFamily="18" charset="0"/>
                <a:cs typeface="Arial" pitchFamily="34" charset="0"/>
              </a:rPr>
              <a:t>        </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itchFamily="18" charset="0"/>
                <a:cs typeface="Arial" pitchFamily="34" charset="0"/>
              </a:rPr>
              <a:t>Đề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itchFamily="18" charset="0"/>
                <a:cs typeface="Arial" pitchFamily="34" charset="0"/>
              </a:rPr>
              <a:t>tài được thực hiện từ tháng 9 năm 202</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2</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itchFamily="18" charset="0"/>
                <a:cs typeface="Arial" pitchFamily="34" charset="0"/>
              </a:rPr>
              <a:t> đến tháng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itchFamily="18" charset="0"/>
                <a:cs typeface="Times New Roman" panose="02020603050405020304" pitchFamily="18" charset="0"/>
              </a:rPr>
              <a:t>10</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itchFamily="18"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itchFamily="18" charset="0"/>
                <a:cs typeface="Arial" pitchFamily="34" charset="0"/>
              </a:rPr>
              <a:t>năm 202</a:t>
            </a:r>
            <a:r>
              <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2</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itchFamily="18" charset="0"/>
                <a:cs typeface="Arial" pitchFamily="34" charset="0"/>
              </a:rPr>
              <a:t> tại lớp mẫu </a:t>
            </a:r>
            <a:r>
              <a:rPr kumimoji="0" lang="vi-VN" sz="2800" b="0" i="0" u="none" strike="noStrike" kern="1200" cap="none" spc="0" normalizeH="0" baseline="0" noProof="0" dirty="0">
                <a:ln>
                  <a:noFill/>
                </a:ln>
                <a:solidFill>
                  <a:prstClr val="black"/>
                </a:solidFill>
                <a:effectLst/>
                <a:uLnTx/>
                <a:uFillTx/>
                <a:latin typeface="+mj-lt"/>
                <a:ea typeface="Times New Roman" pitchFamily="18" charset="0"/>
                <a:cs typeface="Arial" pitchFamily="34" charset="0"/>
              </a:rPr>
              <a:t>giáo </a:t>
            </a:r>
            <a:r>
              <a:rPr kumimoji="0" lang="en-US" sz="2800" b="0" i="0" u="none" strike="noStrike" kern="1200" cap="none" spc="0" normalizeH="0" baseline="0" noProof="0" dirty="0">
                <a:ln>
                  <a:noFill/>
                </a:ln>
                <a:solidFill>
                  <a:prstClr val="black"/>
                </a:solidFill>
                <a:effectLst/>
                <a:uLnTx/>
                <a:uFillTx/>
                <a:latin typeface="+mj-lt"/>
                <a:ea typeface="Times New Roman" pitchFamily="18" charset="0"/>
                <a:cs typeface="Arial" pitchFamily="34" charset="0"/>
              </a:rPr>
              <a:t>4</a:t>
            </a:r>
            <a:r>
              <a:rPr kumimoji="0" lang="vi-VN" sz="2800" b="0" i="0" u="none" strike="noStrike" kern="1200" cap="none" spc="0" normalizeH="0" baseline="0" noProof="0" dirty="0">
                <a:ln>
                  <a:noFill/>
                </a:ln>
                <a:solidFill>
                  <a:prstClr val="black"/>
                </a:solidFill>
                <a:effectLst/>
                <a:uLnTx/>
                <a:uFillTx/>
                <a:latin typeface="+mj-lt"/>
                <a:ea typeface="Times New Roman" pitchFamily="18" charset="0"/>
                <a:cs typeface="Arial" pitchFamily="34" charset="0"/>
              </a:rPr>
              <a:t> tuổi </a:t>
            </a:r>
            <a:r>
              <a:rPr kumimoji="0" lang="en-US" sz="2800" b="0" i="0" u="none" strike="noStrike" kern="1200" cap="none" spc="0" normalizeH="0" baseline="0" noProof="0" dirty="0">
                <a:ln>
                  <a:noFill/>
                </a:ln>
                <a:solidFill>
                  <a:prstClr val="black"/>
                </a:solidFill>
                <a:effectLst/>
                <a:uLnTx/>
                <a:uFillTx/>
                <a:latin typeface="+mj-lt"/>
                <a:ea typeface="Times New Roman" pitchFamily="18" charset="0"/>
                <a:cs typeface="Arial" pitchFamily="34" charset="0"/>
              </a:rPr>
              <a:t>B</a:t>
            </a:r>
            <a:r>
              <a:rPr kumimoji="0" lang="vi-VN" sz="2800" b="0" i="0" u="none" strike="noStrike" kern="1200" cap="none" spc="0" normalizeH="0" baseline="0" noProof="0" dirty="0">
                <a:ln>
                  <a:noFill/>
                </a:ln>
                <a:solidFill>
                  <a:prstClr val="black"/>
                </a:solidFill>
                <a:effectLst/>
                <a:uLnTx/>
                <a:uFillTx/>
                <a:latin typeface="+mj-lt"/>
                <a:ea typeface="Times New Roman" pitchFamily="18" charset="0"/>
                <a:cs typeface="Arial" pitchFamily="34" charset="0"/>
              </a:rPr>
              <a:t>.</a:t>
            </a:r>
            <a:endParaRPr kumimoji="0" lang="vi-VN" sz="2800" b="0" i="0" u="none" strike="noStrike" kern="1200" cap="none" spc="0" normalizeH="0" baseline="0" noProof="0" dirty="0">
              <a:ln>
                <a:noFill/>
              </a:ln>
              <a:solidFill>
                <a:prstClr val="black"/>
              </a:solidFill>
              <a:effectLst/>
              <a:uLnTx/>
              <a:uFillTx/>
              <a:latin typeface="+mj-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4" name="Rounded Rectangle 3"/>
          <p:cNvSpPr/>
          <p:nvPr/>
        </p:nvSpPr>
        <p:spPr>
          <a:xfrm>
            <a:off x="2050868" y="1020418"/>
            <a:ext cx="7491004" cy="838201"/>
          </a:xfrm>
          <a:prstGeom prst="roundRect">
            <a:avLst/>
          </a:prstGeom>
          <a:noFill/>
          <a:ln>
            <a:noFill/>
          </a:ln>
        </p:spPr>
        <p:style>
          <a:lnRef idx="0">
            <a:scrgbClr r="0" g="0" b="0"/>
          </a:lnRef>
          <a:fillRef idx="0">
            <a:scrgbClr r="0" g="0" b="0"/>
          </a:fillRef>
          <a:effectRef idx="0">
            <a:scrgbClr r="0" g="0" b="0"/>
          </a:effectRef>
          <a:fontRef idx="minor">
            <a:schemeClr val="accent5"/>
          </a:fontRef>
        </p:style>
        <p:txBody>
          <a:bodyPr rtlCol="0" anchor="ctr"/>
          <a:lstStyle/>
          <a:p>
            <a:pPr marL="0" marR="0" lvl="0" indent="45720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4</a:t>
            </a:r>
            <a:r>
              <a:rPr kumimoji="0" lang="vi-VN" sz="3000" b="1"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 Thời gian triển khai:</a:t>
            </a:r>
            <a:endParaRPr kumimoji="0" lang="vi-VN" sz="3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60694836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le 2"/>
          <p:cNvSpPr/>
          <p:nvPr/>
        </p:nvSpPr>
        <p:spPr>
          <a:xfrm>
            <a:off x="552450" y="1698171"/>
            <a:ext cx="10709728" cy="2103120"/>
          </a:xfrm>
          <a:prstGeom prst="roundRect">
            <a:avLst/>
          </a:prstGeom>
          <a:noFill/>
          <a:ln>
            <a:noFill/>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vi-VN"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Tôi </a:t>
            </a:r>
            <a:r>
              <a:rPr kumimoji="0" lang="vi-VN"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vận dụng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đề</a:t>
            </a:r>
            <a:r>
              <a:rPr kumimoji="0" 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tài</a:t>
            </a:r>
            <a:r>
              <a:rPr kumimoji="0" 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vi-VN" sz="28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này</a:t>
            </a:r>
            <a:r>
              <a:rPr kumimoji="0" lang="vi-VN"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vào việc chăm sóc và giáo dục trẻ mầm non </a:t>
            </a:r>
            <a:r>
              <a:rPr kumimoji="0" 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4 </a:t>
            </a:r>
            <a:r>
              <a:rPr kumimoji="0" lang="vi-VN"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a:t>
            </a:r>
            <a:r>
              <a:rPr kumimoji="0" 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5</a:t>
            </a:r>
            <a:r>
              <a:rPr kumimoji="0" lang="vi-VN"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tuổi ở chính đơn vị tôi công tác.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4" name="Rounded Rectangle 3"/>
          <p:cNvSpPr/>
          <p:nvPr/>
        </p:nvSpPr>
        <p:spPr>
          <a:xfrm>
            <a:off x="2198081" y="964172"/>
            <a:ext cx="7514771" cy="838201"/>
          </a:xfrm>
          <a:prstGeom prst="roundRect">
            <a:avLst/>
          </a:prstGeom>
          <a:noFill/>
          <a:ln>
            <a:noFill/>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5</a:t>
            </a:r>
            <a:r>
              <a:rPr kumimoji="0" lang="vi-VN"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Đối tượng áp dụng:</a:t>
            </a:r>
            <a:endParaRPr kumimoji="0" lang="en-US" sz="3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6260908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8325</TotalTime>
  <Words>1929</Words>
  <Application>Microsoft Office PowerPoint</Application>
  <PresentationFormat>Widescreen</PresentationFormat>
  <Paragraphs>94</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279</cp:revision>
  <dcterms:created xsi:type="dcterms:W3CDTF">2021-01-02T18:15:09Z</dcterms:created>
  <dcterms:modified xsi:type="dcterms:W3CDTF">2022-10-24T02:53:45Z</dcterms:modified>
</cp:coreProperties>
</file>