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56" r:id="rId3"/>
    <p:sldId id="368" r:id="rId4"/>
    <p:sldId id="369" r:id="rId5"/>
    <p:sldId id="403" r:id="rId6"/>
    <p:sldId id="376" r:id="rId7"/>
    <p:sldId id="372" r:id="rId8"/>
    <p:sldId id="377" r:id="rId9"/>
    <p:sldId id="378" r:id="rId10"/>
    <p:sldId id="379" r:id="rId11"/>
    <p:sldId id="380" r:id="rId12"/>
    <p:sldId id="381" r:id="rId13"/>
    <p:sldId id="382" r:id="rId14"/>
    <p:sldId id="383" r:id="rId15"/>
    <p:sldId id="384" r:id="rId16"/>
    <p:sldId id="385" r:id="rId17"/>
    <p:sldId id="386" r:id="rId18"/>
    <p:sldId id="387" r:id="rId19"/>
    <p:sldId id="388" r:id="rId20"/>
    <p:sldId id="389" r:id="rId21"/>
    <p:sldId id="393" r:id="rId22"/>
    <p:sldId id="392" r:id="rId23"/>
    <p:sldId id="390" r:id="rId24"/>
    <p:sldId id="394" r:id="rId25"/>
    <p:sldId id="397" r:id="rId26"/>
    <p:sldId id="396" r:id="rId27"/>
    <p:sldId id="399" r:id="rId28"/>
    <p:sldId id="401" r:id="rId29"/>
    <p:sldId id="402" r:id="rId30"/>
    <p:sldId id="362" r:id="rId31"/>
    <p:sldId id="367" r:id="rId32"/>
    <p:sldId id="330" r:id="rId33"/>
    <p:sldId id="333" r:id="rId34"/>
    <p:sldId id="335" r:id="rId35"/>
    <p:sldId id="337" r:id="rId36"/>
    <p:sldId id="28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2" autoAdjust="0"/>
    <p:restoredTop sz="94660"/>
  </p:normalViewPr>
  <p:slideViewPr>
    <p:cSldViewPr>
      <p:cViewPr varScale="1">
        <p:scale>
          <a:sx n="69" d="100"/>
          <a:sy n="69" d="100"/>
        </p:scale>
        <p:origin x="84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460AD8-4616-433B-8059-2EC619893601}"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05770-0AF9-4DA7-B417-FD13043CF88F}" type="slidenum">
              <a:rPr lang="en-US" smtClean="0"/>
              <a:t>‹#›</a:t>
            </a:fld>
            <a:endParaRPr lang="en-US"/>
          </a:p>
        </p:txBody>
      </p:sp>
    </p:spTree>
    <p:extLst>
      <p:ext uri="{BB962C8B-B14F-4D97-AF65-F5344CB8AC3E}">
        <p14:creationId xmlns:p14="http://schemas.microsoft.com/office/powerpoint/2010/main" val="4183462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05770-0AF9-4DA7-B417-FD13043CF8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453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05770-0AF9-4DA7-B417-FD13043CF8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253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05770-0AF9-4DA7-B417-FD13043CF8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9404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05770-0AF9-4DA7-B417-FD13043CF8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3659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05770-0AF9-4DA7-B417-FD13043CF8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9824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05770-0AF9-4DA7-B417-FD13043CF8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2786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05770-0AF9-4DA7-B417-FD13043CF8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0406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05770-0AF9-4DA7-B417-FD13043CF8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377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05770-0AF9-4DA7-B417-FD13043CF8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212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05770-0AF9-4DA7-B417-FD13043CF8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73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05770-0AF9-4DA7-B417-FD13043CF8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5207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05770-0AF9-4DA7-B417-FD13043CF8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12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05770-0AF9-4DA7-B417-FD13043CF8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7472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05770-0AF9-4DA7-B417-FD13043CF8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409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52EB24-DA02-4779-8A88-C27C57EB6B1E}"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3BC9D-1F0F-40E0-BF0A-6D56D8CF7508}" type="slidenum">
              <a:rPr lang="en-US" smtClean="0"/>
              <a:t>‹#›</a:t>
            </a:fld>
            <a:endParaRPr lang="en-US"/>
          </a:p>
        </p:txBody>
      </p:sp>
    </p:spTree>
    <p:extLst>
      <p:ext uri="{BB962C8B-B14F-4D97-AF65-F5344CB8AC3E}">
        <p14:creationId xmlns:p14="http://schemas.microsoft.com/office/powerpoint/2010/main" val="346560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2EB24-DA02-4779-8A88-C27C57EB6B1E}"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3BC9D-1F0F-40E0-BF0A-6D56D8CF7508}" type="slidenum">
              <a:rPr lang="en-US" smtClean="0"/>
              <a:t>‹#›</a:t>
            </a:fld>
            <a:endParaRPr lang="en-US"/>
          </a:p>
        </p:txBody>
      </p:sp>
    </p:spTree>
    <p:extLst>
      <p:ext uri="{BB962C8B-B14F-4D97-AF65-F5344CB8AC3E}">
        <p14:creationId xmlns:p14="http://schemas.microsoft.com/office/powerpoint/2010/main" val="2016798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2EB24-DA02-4779-8A88-C27C57EB6B1E}"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3BC9D-1F0F-40E0-BF0A-6D56D8CF7508}" type="slidenum">
              <a:rPr lang="en-US" smtClean="0"/>
              <a:t>‹#›</a:t>
            </a:fld>
            <a:endParaRPr lang="en-US"/>
          </a:p>
        </p:txBody>
      </p:sp>
    </p:spTree>
    <p:extLst>
      <p:ext uri="{BB962C8B-B14F-4D97-AF65-F5344CB8AC3E}">
        <p14:creationId xmlns:p14="http://schemas.microsoft.com/office/powerpoint/2010/main" val="224426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52EB24-DA02-4779-8A88-C27C57EB6B1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D3BC9D-1F0F-40E0-BF0A-6D56D8CF75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633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2EB24-DA02-4779-8A88-C27C57EB6B1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D3BC9D-1F0F-40E0-BF0A-6D56D8CF75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315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52EB24-DA02-4779-8A88-C27C57EB6B1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D3BC9D-1F0F-40E0-BF0A-6D56D8CF75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633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52EB24-DA02-4779-8A88-C27C57EB6B1E}"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D3BC9D-1F0F-40E0-BF0A-6D56D8CF75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061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52EB24-DA02-4779-8A88-C27C57EB6B1E}" type="datetimeFigureOut">
              <a:rPr lang="en-US" smtClean="0">
                <a:solidFill>
                  <a:prstClr val="black">
                    <a:tint val="75000"/>
                  </a:prstClr>
                </a:solidFill>
              </a:rPr>
              <a:pPr/>
              <a:t>10/24/2022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D3BC9D-1F0F-40E0-BF0A-6D56D8CF75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804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52EB24-DA02-4779-8A88-C27C57EB6B1E}" type="datetimeFigureOut">
              <a:rPr lang="en-US" smtClean="0">
                <a:solidFill>
                  <a:prstClr val="black">
                    <a:tint val="75000"/>
                  </a:prstClr>
                </a:solidFill>
              </a:rPr>
              <a:pPr/>
              <a:t>10/24/2022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D3BC9D-1F0F-40E0-BF0A-6D56D8CF75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328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52EB24-DA02-4779-8A88-C27C57EB6B1E}" type="datetimeFigureOut">
              <a:rPr lang="en-US" smtClean="0">
                <a:solidFill>
                  <a:prstClr val="black">
                    <a:tint val="75000"/>
                  </a:prstClr>
                </a:solidFill>
              </a:rPr>
              <a:pPr/>
              <a:t>10/24/2022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D3BC9D-1F0F-40E0-BF0A-6D56D8CF75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085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52EB24-DA02-4779-8A88-C27C57EB6B1E}"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D3BC9D-1F0F-40E0-BF0A-6D56D8CF75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178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2EB24-DA02-4779-8A88-C27C57EB6B1E}"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3BC9D-1F0F-40E0-BF0A-6D56D8CF7508}" type="slidenum">
              <a:rPr lang="en-US" smtClean="0"/>
              <a:t>‹#›</a:t>
            </a:fld>
            <a:endParaRPr lang="en-US"/>
          </a:p>
        </p:txBody>
      </p:sp>
    </p:spTree>
    <p:extLst>
      <p:ext uri="{BB962C8B-B14F-4D97-AF65-F5344CB8AC3E}">
        <p14:creationId xmlns:p14="http://schemas.microsoft.com/office/powerpoint/2010/main" val="2887689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52EB24-DA02-4779-8A88-C27C57EB6B1E}"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D3BC9D-1F0F-40E0-BF0A-6D56D8CF75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396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2EB24-DA02-4779-8A88-C27C57EB6B1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D3BC9D-1F0F-40E0-BF0A-6D56D8CF75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091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2EB24-DA02-4779-8A88-C27C57EB6B1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D3BC9D-1F0F-40E0-BF0A-6D56D8CF75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502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52EB24-DA02-4779-8A88-C27C57EB6B1E}"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3BC9D-1F0F-40E0-BF0A-6D56D8CF7508}" type="slidenum">
              <a:rPr lang="en-US" smtClean="0"/>
              <a:t>‹#›</a:t>
            </a:fld>
            <a:endParaRPr lang="en-US"/>
          </a:p>
        </p:txBody>
      </p:sp>
    </p:spTree>
    <p:extLst>
      <p:ext uri="{BB962C8B-B14F-4D97-AF65-F5344CB8AC3E}">
        <p14:creationId xmlns:p14="http://schemas.microsoft.com/office/powerpoint/2010/main" val="2750746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52EB24-DA02-4779-8A88-C27C57EB6B1E}" type="datetimeFigureOut">
              <a:rPr lang="en-US" smtClean="0"/>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D3BC9D-1F0F-40E0-BF0A-6D56D8CF7508}" type="slidenum">
              <a:rPr lang="en-US" smtClean="0"/>
              <a:t>‹#›</a:t>
            </a:fld>
            <a:endParaRPr lang="en-US"/>
          </a:p>
        </p:txBody>
      </p:sp>
    </p:spTree>
    <p:extLst>
      <p:ext uri="{BB962C8B-B14F-4D97-AF65-F5344CB8AC3E}">
        <p14:creationId xmlns:p14="http://schemas.microsoft.com/office/powerpoint/2010/main" val="684452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52EB24-DA02-4779-8A88-C27C57EB6B1E}" type="datetimeFigureOut">
              <a:rPr lang="en-US" smtClean="0"/>
              <a:t>10/24/2022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D3BC9D-1F0F-40E0-BF0A-6D56D8CF7508}" type="slidenum">
              <a:rPr lang="en-US" smtClean="0"/>
              <a:t>‹#›</a:t>
            </a:fld>
            <a:endParaRPr lang="en-US"/>
          </a:p>
        </p:txBody>
      </p:sp>
    </p:spTree>
    <p:extLst>
      <p:ext uri="{BB962C8B-B14F-4D97-AF65-F5344CB8AC3E}">
        <p14:creationId xmlns:p14="http://schemas.microsoft.com/office/powerpoint/2010/main" val="3204241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52EB24-DA02-4779-8A88-C27C57EB6B1E}" type="datetimeFigureOut">
              <a:rPr lang="en-US" smtClean="0"/>
              <a:t>10/24/2022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D3BC9D-1F0F-40E0-BF0A-6D56D8CF7508}" type="slidenum">
              <a:rPr lang="en-US" smtClean="0"/>
              <a:t>‹#›</a:t>
            </a:fld>
            <a:endParaRPr lang="en-US"/>
          </a:p>
        </p:txBody>
      </p:sp>
    </p:spTree>
    <p:extLst>
      <p:ext uri="{BB962C8B-B14F-4D97-AF65-F5344CB8AC3E}">
        <p14:creationId xmlns:p14="http://schemas.microsoft.com/office/powerpoint/2010/main" val="3060791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52EB24-DA02-4779-8A88-C27C57EB6B1E}" type="datetimeFigureOut">
              <a:rPr lang="en-US" smtClean="0"/>
              <a:t>10/24/2022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D3BC9D-1F0F-40E0-BF0A-6D56D8CF7508}" type="slidenum">
              <a:rPr lang="en-US" smtClean="0"/>
              <a:t>‹#›</a:t>
            </a:fld>
            <a:endParaRPr lang="en-US"/>
          </a:p>
        </p:txBody>
      </p:sp>
    </p:spTree>
    <p:extLst>
      <p:ext uri="{BB962C8B-B14F-4D97-AF65-F5344CB8AC3E}">
        <p14:creationId xmlns:p14="http://schemas.microsoft.com/office/powerpoint/2010/main" val="4219108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52EB24-DA02-4779-8A88-C27C57EB6B1E}" type="datetimeFigureOut">
              <a:rPr lang="en-US" smtClean="0"/>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D3BC9D-1F0F-40E0-BF0A-6D56D8CF7508}" type="slidenum">
              <a:rPr lang="en-US" smtClean="0"/>
              <a:t>‹#›</a:t>
            </a:fld>
            <a:endParaRPr lang="en-US"/>
          </a:p>
        </p:txBody>
      </p:sp>
    </p:spTree>
    <p:extLst>
      <p:ext uri="{BB962C8B-B14F-4D97-AF65-F5344CB8AC3E}">
        <p14:creationId xmlns:p14="http://schemas.microsoft.com/office/powerpoint/2010/main" val="1078140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52EB24-DA02-4779-8A88-C27C57EB6B1E}" type="datetimeFigureOut">
              <a:rPr lang="en-US" smtClean="0"/>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D3BC9D-1F0F-40E0-BF0A-6D56D8CF7508}" type="slidenum">
              <a:rPr lang="en-US" smtClean="0"/>
              <a:t>‹#›</a:t>
            </a:fld>
            <a:endParaRPr lang="en-US"/>
          </a:p>
        </p:txBody>
      </p:sp>
    </p:spTree>
    <p:extLst>
      <p:ext uri="{BB962C8B-B14F-4D97-AF65-F5344CB8AC3E}">
        <p14:creationId xmlns:p14="http://schemas.microsoft.com/office/powerpoint/2010/main" val="4203278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2EB24-DA02-4779-8A88-C27C57EB6B1E}" type="datetimeFigureOut">
              <a:rPr lang="en-US" smtClean="0"/>
              <a:t>10/24/2022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3BC9D-1F0F-40E0-BF0A-6D56D8CF7508}" type="slidenum">
              <a:rPr lang="en-US" smtClean="0"/>
              <a:t>‹#›</a:t>
            </a:fld>
            <a:endParaRPr lang="en-US"/>
          </a:p>
        </p:txBody>
      </p:sp>
    </p:spTree>
    <p:extLst>
      <p:ext uri="{BB962C8B-B14F-4D97-AF65-F5344CB8AC3E}">
        <p14:creationId xmlns:p14="http://schemas.microsoft.com/office/powerpoint/2010/main" val="2460879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2EB24-DA02-4779-8A88-C27C57EB6B1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3BC9D-1F0F-40E0-BF0A-6D56D8CF75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503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304800"/>
            <a:ext cx="8763000" cy="2057398"/>
          </a:xfrm>
        </p:spPr>
        <p:txBody>
          <a:bodyPr>
            <a:normAutofit/>
          </a:bodyPr>
          <a:lstStyle/>
          <a:p>
            <a:r>
              <a:rPr lang="en-US" sz="2000" b="1" cap="all" dirty="0">
                <a:ln w="0"/>
                <a:solidFill>
                  <a:srgbClr val="C00000"/>
                </a:solidFill>
                <a:effectLst>
                  <a:reflection blurRad="12700" stA="50000" endPos="50000" dist="5000" dir="5400000" sy="-100000" rotWithShape="0"/>
                </a:effectLst>
                <a:latin typeface="Times New Roman" pitchFamily="18" charset="0"/>
                <a:cs typeface="Times New Roman" pitchFamily="18" charset="0"/>
              </a:rPr>
              <a:t>ỦY BAN NHÂN DÂN HUYỆN CẨM GIÀNG</a:t>
            </a:r>
            <a:br>
              <a:rPr lang="en-US" sz="2000" b="1" cap="all" dirty="0">
                <a:ln w="0"/>
                <a:solidFill>
                  <a:srgbClr val="C00000"/>
                </a:solidFill>
                <a:effectLst>
                  <a:reflection blurRad="12700" stA="50000" endPos="50000" dist="5000" dir="5400000" sy="-100000" rotWithShape="0"/>
                </a:effectLst>
                <a:latin typeface="Times New Roman" pitchFamily="18" charset="0"/>
                <a:cs typeface="Times New Roman" pitchFamily="18" charset="0"/>
              </a:rPr>
            </a:br>
            <a:r>
              <a:rPr lang="en-US" sz="2000" b="1" cap="all" dirty="0">
                <a:ln w="0"/>
                <a:solidFill>
                  <a:srgbClr val="C00000"/>
                </a:solidFill>
                <a:effectLst>
                  <a:reflection blurRad="12700" stA="50000" endPos="50000" dist="5000" dir="5400000" sy="-100000" rotWithShape="0"/>
                </a:effectLst>
                <a:latin typeface="Times New Roman" pitchFamily="18" charset="0"/>
                <a:cs typeface="Times New Roman" pitchFamily="18" charset="0"/>
              </a:rPr>
              <a:t>TRƯỜNG MẦM NON THẠCH LỖI</a:t>
            </a:r>
            <a:r>
              <a:rPr lang="en-US" sz="2800" b="1" cap="all" dirty="0">
                <a:ln w="0"/>
                <a:solidFill>
                  <a:srgbClr val="C00000"/>
                </a:solidFill>
                <a:effectLst>
                  <a:reflection blurRad="12700" stA="50000" endPos="50000" dist="5000" dir="5400000" sy="-100000" rotWithShape="0"/>
                </a:effectLst>
                <a:latin typeface="Times New Roman" pitchFamily="18" charset="0"/>
                <a:cs typeface="Times New Roman" pitchFamily="18" charset="0"/>
              </a:rPr>
              <a:t/>
            </a:r>
            <a:br>
              <a:rPr lang="en-US" sz="2800" b="1" cap="all" dirty="0">
                <a:ln w="0"/>
                <a:solidFill>
                  <a:srgbClr val="C00000"/>
                </a:solidFill>
                <a:effectLst>
                  <a:reflection blurRad="12700" stA="50000" endPos="50000" dist="5000" dir="5400000" sy="-100000" rotWithShape="0"/>
                </a:effectLst>
                <a:latin typeface="Times New Roman" pitchFamily="18" charset="0"/>
                <a:cs typeface="Times New Roman" pitchFamily="18" charset="0"/>
              </a:rPr>
            </a:br>
            <a:r>
              <a:rPr lang="en-US" sz="3200" b="1" cap="all" dirty="0">
                <a:ln w="0"/>
                <a:solidFill>
                  <a:srgbClr val="C00000"/>
                </a:solidFill>
                <a:effectLst>
                  <a:reflection blurRad="12700" stA="50000" endPos="50000" dist="5000" dir="5400000" sy="-100000" rotWithShape="0"/>
                </a:effectLst>
                <a:latin typeface="Times New Roman" pitchFamily="18" charset="0"/>
                <a:cs typeface="Times New Roman" pitchFamily="18" charset="0"/>
              </a:rPr>
              <a:t/>
            </a:r>
            <a:br>
              <a:rPr lang="en-US" sz="3200" b="1" cap="all" dirty="0">
                <a:ln w="0"/>
                <a:solidFill>
                  <a:srgbClr val="C00000"/>
                </a:solidFill>
                <a:effectLst>
                  <a:reflection blurRad="12700" stA="50000" endPos="50000" dist="5000" dir="5400000" sy="-100000" rotWithShape="0"/>
                </a:effectLst>
                <a:latin typeface="Times New Roman" pitchFamily="18" charset="0"/>
                <a:cs typeface="Times New Roman" pitchFamily="18" charset="0"/>
              </a:rPr>
            </a:br>
            <a:endParaRPr lang="en-US" sz="2400" b="1"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752600" y="2667000"/>
            <a:ext cx="8610600" cy="3810000"/>
          </a:xfrm>
        </p:spPr>
        <p:txBody>
          <a:bodyPr>
            <a:normAutofit/>
          </a:bodyPr>
          <a:lstStyle/>
          <a:p>
            <a:r>
              <a:rPr lang="en-US" sz="2400" b="1" dirty="0" err="1">
                <a:solidFill>
                  <a:schemeClr val="tx1"/>
                </a:solidFill>
                <a:latin typeface="Times New Roman" pitchFamily="18" charset="0"/>
                <a:cs typeface="Times New Roman" pitchFamily="18" charset="0"/>
              </a:rPr>
              <a:t>Tên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đề</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tài</a:t>
            </a:r>
            <a:r>
              <a:rPr lang="en-US" sz="2400" b="1" dirty="0">
                <a:solidFill>
                  <a:schemeClr val="tx1"/>
                </a:solidFill>
                <a:latin typeface="Times New Roman" pitchFamily="18" charset="0"/>
                <a:cs typeface="Times New Roman" pitchFamily="18" charset="0"/>
              </a:rPr>
              <a:t>:</a:t>
            </a:r>
            <a:r>
              <a:rPr lang="vi-VN" sz="2400" dirty="0">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pháp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dục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kỹ</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bảo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vệ</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bản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thân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trẻ</a:t>
            </a:r>
            <a:r>
              <a:rPr lang="en-US" sz="2400" dirty="0">
                <a:solidFill>
                  <a:schemeClr val="tx1"/>
                </a:solidFill>
                <a:latin typeface="Times New Roman" pitchFamily="18" charset="0"/>
                <a:cs typeface="Times New Roman" pitchFamily="18" charset="0"/>
              </a:rPr>
              <a:t> 4 - 5 </a:t>
            </a:r>
            <a:r>
              <a:rPr lang="en-US" sz="2400" dirty="0" err="1">
                <a:solidFill>
                  <a:schemeClr val="tx1"/>
                </a:solidFill>
                <a:latin typeface="Times New Roman" pitchFamily="18" charset="0"/>
                <a:cs typeface="Times New Roman" pitchFamily="18" charset="0"/>
              </a:rPr>
              <a:t>tuổi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mầm</a:t>
            </a:r>
            <a:r>
              <a:rPr lang="en-US" sz="2400" dirty="0">
                <a:solidFill>
                  <a:schemeClr val="tx1"/>
                </a:solidFill>
                <a:latin typeface="Times New Roman" pitchFamily="18" charset="0"/>
                <a:cs typeface="Times New Roman" pitchFamily="18" charset="0"/>
              </a:rPr>
              <a:t> non”</a:t>
            </a:r>
          </a:p>
          <a:p>
            <a:endParaRPr lang="vi-VN" sz="2400" dirty="0">
              <a:solidFill>
                <a:schemeClr val="tx1"/>
              </a:solidFill>
              <a:latin typeface="Times New Roman" pitchFamily="18" charset="0"/>
              <a:cs typeface="Times New Roman" pitchFamily="18" charset="0"/>
            </a:endParaRPr>
          </a:p>
          <a:p>
            <a:pPr algn="just"/>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Người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thực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hiện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Phạm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Thị</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Quyên</a:t>
            </a:r>
            <a:r>
              <a:rPr lang="en-US" sz="2400" b="1" dirty="0">
                <a:solidFill>
                  <a:schemeClr val="tx1"/>
                </a:solidFill>
                <a:latin typeface="Times New Roman" pitchFamily="18" charset="0"/>
                <a:cs typeface="Times New Roman" pitchFamily="18" charset="0"/>
              </a:rPr>
              <a:t>.</a:t>
            </a:r>
          </a:p>
          <a:p>
            <a:pPr algn="just"/>
            <a:endParaRPr lang="en-US" sz="2400" b="1" dirty="0">
              <a:solidFill>
                <a:schemeClr val="tx1"/>
              </a:solidFill>
              <a:latin typeface="Times New Roman" pitchFamily="18" charset="0"/>
              <a:cs typeface="Times New Roman" pitchFamily="18" charset="0"/>
            </a:endParaRPr>
          </a:p>
          <a:p>
            <a:pPr algn="just"/>
            <a:endParaRPr lang="en-US" sz="2400" b="1" dirty="0">
              <a:solidFill>
                <a:schemeClr val="tx1"/>
              </a:solidFill>
              <a:latin typeface="Times New Roman" pitchFamily="18" charset="0"/>
              <a:cs typeface="Times New Roman" pitchFamily="18" charset="0"/>
            </a:endParaRPr>
          </a:p>
          <a:p>
            <a:pPr algn="just"/>
            <a:endParaRPr lang="en-US" sz="2400" b="1" dirty="0">
              <a:solidFill>
                <a:schemeClr val="tx1"/>
              </a:solidFill>
              <a:latin typeface="Times New Roman" pitchFamily="18" charset="0"/>
              <a:cs typeface="Times New Roman" pitchFamily="18" charset="0"/>
            </a:endParaRPr>
          </a:p>
          <a:p>
            <a:r>
              <a:rPr lang="en-US" sz="2000" dirty="0" err="1">
                <a:solidFill>
                  <a:schemeClr val="tx1"/>
                </a:solidFill>
                <a:latin typeface="Times New Roman" pitchFamily="18" charset="0"/>
                <a:cs typeface="Times New Roman" pitchFamily="18" charset="0"/>
              </a:rPr>
              <a:t>Năm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học</a:t>
            </a:r>
            <a:r>
              <a:rPr lang="en-US" sz="2000" dirty="0">
                <a:solidFill>
                  <a:schemeClr val="tx1"/>
                </a:solidFill>
                <a:latin typeface="Times New Roman" pitchFamily="18" charset="0"/>
                <a:cs typeface="Times New Roman" pitchFamily="18" charset="0"/>
              </a:rPr>
              <a:t>: 2022 - 2023</a:t>
            </a:r>
          </a:p>
        </p:txBody>
      </p:sp>
      <p:sp>
        <p:nvSpPr>
          <p:cNvPr id="4" name="Rectangle 3"/>
          <p:cNvSpPr/>
          <p:nvPr/>
        </p:nvSpPr>
        <p:spPr>
          <a:xfrm>
            <a:off x="6003635" y="2967335"/>
            <a:ext cx="18473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Title 1"/>
          <p:cNvSpPr txBox="1">
            <a:spLocks/>
          </p:cNvSpPr>
          <p:nvPr/>
        </p:nvSpPr>
        <p:spPr>
          <a:xfrm>
            <a:off x="1905000" y="1517072"/>
            <a:ext cx="89154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cap="all" dirty="0">
                <a:ln w="0"/>
                <a:solidFill>
                  <a:srgbClr val="C00000"/>
                </a:solidFill>
                <a:effectLst>
                  <a:reflection blurRad="12700" stA="50000" endPos="50000" dist="5000" dir="5400000" sy="-100000" rotWithShape="0"/>
                </a:effectLst>
                <a:latin typeface="Times New Roman" pitchFamily="18" charset="0"/>
                <a:cs typeface="Times New Roman" pitchFamily="18" charset="0"/>
              </a:rPr>
              <a:t>BÁO CÁO KINH NGHIỆM</a:t>
            </a:r>
            <a:endParaRPr lang="en-US" sz="2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7252924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2" y="-49768"/>
            <a:ext cx="12420600" cy="73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38844" y="243992"/>
            <a:ext cx="2033156" cy="533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THUẬN LỢI</a:t>
            </a:r>
          </a:p>
        </p:txBody>
      </p:sp>
      <p:sp>
        <p:nvSpPr>
          <p:cNvPr id="6" name="Down Arrow 5"/>
          <p:cNvSpPr/>
          <p:nvPr/>
        </p:nvSpPr>
        <p:spPr>
          <a:xfrm>
            <a:off x="3302578" y="830402"/>
            <a:ext cx="585355" cy="4254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3048000" y="3276600"/>
            <a:ext cx="4191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0" name="Picture 2" descr="https://4.bp.blogspot.com/-p8zZp4ubmbM/WGi0zAvVh7I/AAAAAAAABws/OspMdDf1c80r95qc2XaQT19RsyH1dAiPwCEw/s1600/sang-kien-kinh-nghiem-mam-non-hoat-dong-goc-cho-tre-4-5-tuo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67056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02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par>
                          <p:cTn id="13" fill="hold">
                            <p:stCondLst>
                              <p:cond delay="1000"/>
                            </p:stCondLst>
                            <p:childTnLst>
                              <p:par>
                                <p:cTn id="14" presetID="13" presetClass="entr" presetSubtype="16"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plus(in)">
                                      <p:cBhvr>
                                        <p:cTn id="16"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37" y="0"/>
            <a:ext cx="12573000" cy="754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71800" y="228601"/>
            <a:ext cx="1981200" cy="48946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THUẬN LỢI</a:t>
            </a:r>
          </a:p>
        </p:txBody>
      </p:sp>
      <p:sp>
        <p:nvSpPr>
          <p:cNvPr id="6" name="Down Arrow 5"/>
          <p:cNvSpPr/>
          <p:nvPr/>
        </p:nvSpPr>
        <p:spPr>
          <a:xfrm>
            <a:off x="3657601" y="685800"/>
            <a:ext cx="585355" cy="3656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3048000" y="3276600"/>
            <a:ext cx="4191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3"/>
          <a:stretch>
            <a:fillRect/>
          </a:stretch>
        </p:blipFill>
        <p:spPr>
          <a:xfrm>
            <a:off x="457200" y="1034534"/>
            <a:ext cx="3352800" cy="2165866"/>
          </a:xfrm>
          <a:prstGeom prst="rect">
            <a:avLst/>
          </a:prstGeom>
        </p:spPr>
      </p:pic>
      <p:pic>
        <p:nvPicPr>
          <p:cNvPr id="3" name="Picture 2"/>
          <p:cNvPicPr>
            <a:picLocks noChangeAspect="1"/>
          </p:cNvPicPr>
          <p:nvPr/>
        </p:nvPicPr>
        <p:blipFill>
          <a:blip r:embed="rId4"/>
          <a:stretch>
            <a:fillRect/>
          </a:stretch>
        </p:blipFill>
        <p:spPr>
          <a:xfrm>
            <a:off x="3962400" y="1034534"/>
            <a:ext cx="3124200" cy="2165866"/>
          </a:xfrm>
          <a:prstGeom prst="rect">
            <a:avLst/>
          </a:prstGeom>
        </p:spPr>
      </p:pic>
      <p:pic>
        <p:nvPicPr>
          <p:cNvPr id="4" name="Picture 3"/>
          <p:cNvPicPr>
            <a:picLocks noChangeAspect="1"/>
          </p:cNvPicPr>
          <p:nvPr/>
        </p:nvPicPr>
        <p:blipFill>
          <a:blip r:embed="rId5"/>
          <a:stretch>
            <a:fillRect/>
          </a:stretch>
        </p:blipFill>
        <p:spPr>
          <a:xfrm>
            <a:off x="2362200" y="3200400"/>
            <a:ext cx="3086100" cy="2253734"/>
          </a:xfrm>
          <a:prstGeom prst="rect">
            <a:avLst/>
          </a:prstGeom>
        </p:spPr>
      </p:pic>
    </p:spTree>
    <p:extLst>
      <p:ext uri="{BB962C8B-B14F-4D97-AF65-F5344CB8AC3E}">
        <p14:creationId xmlns:p14="http://schemas.microsoft.com/office/powerpoint/2010/main" val="242307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edg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517" y="1172"/>
            <a:ext cx="12192000" cy="6858000"/>
          </a:xfrm>
          <a:prstGeom prst="rect">
            <a:avLst/>
          </a:prstGeom>
        </p:spPr>
      </p:pic>
      <p:sp>
        <p:nvSpPr>
          <p:cNvPr id="5" name="Rounded Rectangle 4"/>
          <p:cNvSpPr/>
          <p:nvPr/>
        </p:nvSpPr>
        <p:spPr>
          <a:xfrm>
            <a:off x="685800" y="2057400"/>
            <a:ext cx="1226127" cy="2043545"/>
          </a:xfrm>
          <a:prstGeom prst="roundRect">
            <a:avLst/>
          </a:prstGeom>
          <a:noFill/>
          <a:ln>
            <a:solidFill>
              <a:schemeClr val="tx1">
                <a:lumMod val="50000"/>
                <a:lumOff val="50000"/>
              </a:schemeClr>
            </a:solidFill>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Khó</a:t>
            </a:r>
            <a:r>
              <a:rPr kumimoji="0" lang="en-US" sz="3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khăn</a:t>
            </a:r>
            <a:endParaRPr kumimoji="0" lang="en-US" sz="3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6" name="Straight Arrow Connector 5"/>
          <p:cNvCxnSpPr>
            <a:endCxn id="7" idx="1"/>
          </p:cNvCxnSpPr>
          <p:nvPr/>
        </p:nvCxnSpPr>
        <p:spPr>
          <a:xfrm flipV="1">
            <a:off x="1911927" y="1241714"/>
            <a:ext cx="1288474" cy="18374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Flowchart: Alternate Process 6"/>
          <p:cNvSpPr/>
          <p:nvPr/>
        </p:nvSpPr>
        <p:spPr>
          <a:xfrm>
            <a:off x="3200401" y="121227"/>
            <a:ext cx="7063350" cy="2240973"/>
          </a:xfrm>
          <a:prstGeom prst="flowChartAlternateProcess">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Trẻ</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chưa</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mạnh</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dạn</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tự</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tin,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kỹ</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năng</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giao</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tiếp</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kỹ</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năng</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xử</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lý</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tình</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huống</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còn</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hạn</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chế</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Trẻ</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giao</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lưu</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nhóm</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hoạt</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động</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nhóm</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còn</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trầm</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chưa</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linh</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hoạt</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đưa</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ra</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ý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kiến</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của</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mình</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trong</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nhóm</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khi</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học</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và</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chơi</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còn</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phụ</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thuộc</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làm</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theo</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hướng</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dẫn</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của</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white"/>
                </a:solidFill>
                <a:effectLst/>
                <a:uLnTx/>
                <a:uFillTx/>
                <a:latin typeface="Times New Roman"/>
                <a:ea typeface="Times New Roman"/>
                <a:cs typeface="+mn-cs"/>
              </a:rPr>
              <a:t>cô</a:t>
            </a:r>
            <a:r>
              <a:rPr kumimoji="0" lang="en-US" sz="2400" b="0" i="0" u="none" strike="noStrike" kern="1200" cap="none" spc="0" normalizeH="0" baseline="0" noProof="0" dirty="0">
                <a:ln>
                  <a:noFill/>
                </a:ln>
                <a:solidFill>
                  <a:prstClr val="white"/>
                </a:solidFill>
                <a:effectLst/>
                <a:uLnTx/>
                <a:uFillTx/>
                <a:latin typeface="Times New Roman"/>
                <a:ea typeface="Times New Roman"/>
                <a:cs typeface="+mn-cs"/>
              </a:rPr>
              <a:t>. </a:t>
            </a:r>
          </a:p>
        </p:txBody>
      </p:sp>
      <p:cxnSp>
        <p:nvCxnSpPr>
          <p:cNvPr id="8" name="Straight Arrow Connector 7"/>
          <p:cNvCxnSpPr/>
          <p:nvPr/>
        </p:nvCxnSpPr>
        <p:spPr>
          <a:xfrm>
            <a:off x="1920278" y="3124200"/>
            <a:ext cx="1280123" cy="1073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Flowchart: Alternate Process 8"/>
          <p:cNvSpPr/>
          <p:nvPr/>
        </p:nvSpPr>
        <p:spPr>
          <a:xfrm>
            <a:off x="3200401" y="2667000"/>
            <a:ext cx="7094950" cy="1143000"/>
          </a:xfrm>
          <a:prstGeom prst="flowChartAlternateProcess">
            <a:avLst/>
          </a:prstGeom>
          <a:noFill/>
          <a:ln>
            <a:solidFill>
              <a:schemeClr val="tx1">
                <a:lumMod val="50000"/>
                <a:lumOff val="50000"/>
              </a:schemeClr>
            </a:solidFill>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nl-NL" sz="2400" b="0" i="0" u="none" strike="noStrike" kern="1200" cap="none" spc="0" normalizeH="0" baseline="0" noProof="0" dirty="0">
                <a:ln>
                  <a:noFill/>
                </a:ln>
                <a:solidFill>
                  <a:prstClr val="white"/>
                </a:solidFill>
                <a:effectLst/>
                <a:uLnTx/>
                <a:uFillTx/>
                <a:latin typeface="Times New Roman"/>
                <a:ea typeface="Times New Roman"/>
                <a:cs typeface="+mn-cs"/>
              </a:rPr>
              <a:t>       </a:t>
            </a:r>
            <a:r>
              <a:rPr kumimoji="0" lang="nl-NL" sz="2400" b="0" i="0" u="none" strike="noStrike" kern="1200" cap="none" spc="0" normalizeH="0" baseline="0" noProof="0" dirty="0">
                <a:ln>
                  <a:noFill/>
                </a:ln>
                <a:solidFill>
                  <a:schemeClr val="tx1"/>
                </a:solidFill>
                <a:effectLst/>
                <a:uLnTx/>
                <a:uFillTx/>
                <a:latin typeface="Times New Roman"/>
                <a:ea typeface="Times New Roman"/>
                <a:cs typeface="+mn-cs"/>
              </a:rPr>
              <a:t>Hầu hết trẻ có cha mẹ là nông dân và công nhân nên thời gian dành chăm sóc con chưa nhiều.</a:t>
            </a:r>
            <a:endParaRPr kumimoji="0" lang="en-US" sz="2400" b="0" i="0" u="none" strike="noStrike" kern="1200" cap="none" spc="0" normalizeH="0" baseline="0" noProof="0" dirty="0">
              <a:ln>
                <a:noFill/>
              </a:ln>
              <a:solidFill>
                <a:schemeClr val="tx1"/>
              </a:solidFill>
              <a:effectLst/>
              <a:uLnTx/>
              <a:uFillTx/>
              <a:latin typeface="Times New Roman"/>
              <a:ea typeface="Times New Roman"/>
              <a:cs typeface="+mn-cs"/>
            </a:endParaRPr>
          </a:p>
        </p:txBody>
      </p:sp>
      <p:cxnSp>
        <p:nvCxnSpPr>
          <p:cNvPr id="10" name="Straight Arrow Connector 9"/>
          <p:cNvCxnSpPr>
            <a:endCxn id="11" idx="1"/>
          </p:cNvCxnSpPr>
          <p:nvPr/>
        </p:nvCxnSpPr>
        <p:spPr>
          <a:xfrm>
            <a:off x="1911927" y="3231573"/>
            <a:ext cx="1288474" cy="21405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Flowchart: Alternate Process 10"/>
          <p:cNvSpPr/>
          <p:nvPr/>
        </p:nvSpPr>
        <p:spPr>
          <a:xfrm>
            <a:off x="3200401" y="4038600"/>
            <a:ext cx="7086599" cy="2667000"/>
          </a:xfrm>
          <a:prstGeom prst="flowChartAlternate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Times New Roman"/>
                <a:ea typeface="Times New Roman"/>
                <a:cs typeface="+mn-cs"/>
              </a:rPr>
              <a:t>       Một số trẻ ở nhà được bố mẹ nuông chiều và chưa quan tâm đến việc rèn kỹ năng cho trẻ nên các kỹ năng bảo vệ bản thân khi gặp nguy hiểm còn hạn chế hoặc con ở với ông bà nên việc giáo dục kỹ năng bảo vệ bản thân cho trẻ chưa được quan tâm. Một số trẻ trong lớp còn có tính thụ động ít giao lưu trong các hoạt động. </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4448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par>
                          <p:cTn id="13" fill="hold">
                            <p:stCondLst>
                              <p:cond delay="500"/>
                            </p:stCondLst>
                            <p:childTnLst>
                              <p:par>
                                <p:cTn id="14" presetID="8"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ox(in)">
                                      <p:cBhvr>
                                        <p:cTn id="21" dur="500"/>
                                        <p:tgtEl>
                                          <p:spTgt spid="8"/>
                                        </p:tgtEl>
                                      </p:cBhvr>
                                    </p:animEffect>
                                  </p:childTnLst>
                                </p:cTn>
                              </p:par>
                            </p:childTnLst>
                          </p:cTn>
                        </p:par>
                        <p:par>
                          <p:cTn id="22" fill="hold">
                            <p:stCondLst>
                              <p:cond delay="500"/>
                            </p:stCondLst>
                            <p:childTnLst>
                              <p:par>
                                <p:cTn id="23" presetID="2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edg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ox(in)">
                                      <p:cBhvr>
                                        <p:cTn id="30" dur="500"/>
                                        <p:tgtEl>
                                          <p:spTgt spid="10"/>
                                        </p:tgtEl>
                                      </p:cBhvr>
                                    </p:animEffect>
                                  </p:childTnLst>
                                </p:cTn>
                              </p:par>
                            </p:childTnLst>
                          </p:cTn>
                        </p:par>
                        <p:par>
                          <p:cTn id="31" fill="hold">
                            <p:stCondLst>
                              <p:cond delay="500"/>
                            </p:stCondLst>
                            <p:childTnLst>
                              <p:par>
                                <p:cTn id="32" presetID="49" presetClass="entr" presetSubtype="0" decel="10000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 calcmode="lin" valueType="num">
                                      <p:cBhvr>
                                        <p:cTn id="36" dur="500" fill="hold"/>
                                        <p:tgtEl>
                                          <p:spTgt spid="11"/>
                                        </p:tgtEl>
                                        <p:attrNameLst>
                                          <p:attrName>style.rotation</p:attrName>
                                        </p:attrNameLst>
                                      </p:cBhvr>
                                      <p:tavLst>
                                        <p:tav tm="0">
                                          <p:val>
                                            <p:fltVal val="360"/>
                                          </p:val>
                                        </p:tav>
                                        <p:tav tm="100000">
                                          <p:val>
                                            <p:fltVal val="0"/>
                                          </p:val>
                                        </p:tav>
                                      </p:tavLst>
                                    </p:anim>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2971800" y="735014"/>
            <a:ext cx="1371600" cy="2819400"/>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Biện</a:t>
            </a:r>
            <a:r>
              <a:rPr kumimoji="0" lang="en-US" sz="30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pháp</a:t>
            </a:r>
            <a:endParaRPr kumimoji="0" lang="en-US" sz="30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cxnSp>
        <p:nvCxnSpPr>
          <p:cNvPr id="6" name="Straight Arrow Connector 5"/>
          <p:cNvCxnSpPr>
            <a:stCxn id="5" idx="3"/>
            <a:endCxn id="7" idx="1"/>
          </p:cNvCxnSpPr>
          <p:nvPr/>
        </p:nvCxnSpPr>
        <p:spPr>
          <a:xfrm flipV="1">
            <a:off x="4343400" y="1333500"/>
            <a:ext cx="1066800" cy="8112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410200" y="762000"/>
            <a:ext cx="5715000" cy="1143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Lựa</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chọn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nội</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dung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giáo</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dục</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kỹ</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năng</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bảo</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vệ</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vào</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từng</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chủ</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đề</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8" name="Straight Arrow Connector 7"/>
          <p:cNvCxnSpPr>
            <a:stCxn id="5" idx="3"/>
            <a:endCxn id="9" idx="1"/>
          </p:cNvCxnSpPr>
          <p:nvPr/>
        </p:nvCxnSpPr>
        <p:spPr>
          <a:xfrm>
            <a:off x="4343400" y="2144714"/>
            <a:ext cx="1066800" cy="6040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410200" y="2144714"/>
            <a:ext cx="5715000" cy="120808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Xây</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dựng</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hoạt</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dạy</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trẻ</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kỹ</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năng</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bảo</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vệ</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cơ</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cxnSp>
        <p:nvCxnSpPr>
          <p:cNvPr id="10" name="Straight Arrow Connector 9"/>
          <p:cNvCxnSpPr>
            <a:stCxn id="5" idx="3"/>
            <a:endCxn id="11" idx="1"/>
          </p:cNvCxnSpPr>
          <p:nvPr/>
        </p:nvCxnSpPr>
        <p:spPr>
          <a:xfrm>
            <a:off x="4343400" y="2144714"/>
            <a:ext cx="1066800" cy="20708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410200" y="3630615"/>
            <a:ext cx="5715000" cy="1169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Thường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xuyên</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sử</a:t>
            </a:r>
            <a:r>
              <a:rPr kumimoji="0" lang="en-US" sz="2400" b="1"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dụng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tình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huống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giả</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định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để</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dạy</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trẻ</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kỹ</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năng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tự</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bảo</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vệ</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bản</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thân</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cxnSp>
        <p:nvCxnSpPr>
          <p:cNvPr id="12" name="Straight Arrow Connector 11"/>
          <p:cNvCxnSpPr>
            <a:stCxn id="5" idx="3"/>
            <a:endCxn id="13" idx="1"/>
          </p:cNvCxnSpPr>
          <p:nvPr/>
        </p:nvCxnSpPr>
        <p:spPr>
          <a:xfrm>
            <a:off x="4343400" y="2144714"/>
            <a:ext cx="1066800" cy="34615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410200" y="5040314"/>
            <a:ext cx="5714999" cy="113188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Tuyên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truyền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tới</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bậc</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cha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mẹ</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cách</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dạy</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trẻ</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kỹ</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năng</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bảo</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vệ</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2400" b="1"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0258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par>
                          <p:cTn id="23" fill="hold">
                            <p:stCondLst>
                              <p:cond delay="500"/>
                            </p:stCondLst>
                            <p:childTnLst>
                              <p:par>
                                <p:cTn id="24" presetID="23" presetClass="entr" presetSubtype="16"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500"/>
                                        <p:tgtEl>
                                          <p:spTgt spid="10"/>
                                        </p:tgtEl>
                                      </p:cBhvr>
                                    </p:animEffect>
                                  </p:childTnLst>
                                </p:cTn>
                              </p:par>
                            </p:childTnLst>
                          </p:cTn>
                        </p:par>
                        <p:par>
                          <p:cTn id="33" fill="hold">
                            <p:stCondLst>
                              <p:cond delay="500"/>
                            </p:stCondLst>
                            <p:childTnLst>
                              <p:par>
                                <p:cTn id="34" presetID="13" presetClass="entr" presetSubtype="16" fill="hold" grpId="0" nodeType="afterEffect">
                                  <p:stCondLst>
                                    <p:cond delay="0"/>
                                  </p:stCondLst>
                                  <p:childTnLst>
                                    <p:set>
                                      <p:cBhvr>
                                        <p:cTn id="35" dur="1" fill="hold">
                                          <p:stCondLst>
                                            <p:cond delay="0"/>
                                          </p:stCondLst>
                                        </p:cTn>
                                        <p:tgtEl>
                                          <p:spTgt spid="11">
                                            <p:bg/>
                                          </p:spTgt>
                                        </p:tgtEl>
                                        <p:attrNameLst>
                                          <p:attrName>style.visibility</p:attrName>
                                        </p:attrNameLst>
                                      </p:cBhvr>
                                      <p:to>
                                        <p:strVal val="visible"/>
                                      </p:to>
                                    </p:set>
                                    <p:animEffect transition="in" filter="plus(in)">
                                      <p:cBhvr>
                                        <p:cTn id="36" dur="500"/>
                                        <p:tgtEl>
                                          <p:spTgt spid="11">
                                            <p:bg/>
                                          </p:spTgt>
                                        </p:tgtEl>
                                      </p:cBhvr>
                                    </p:animEffect>
                                  </p:childTnLst>
                                </p:cTn>
                              </p:par>
                            </p:childTnLst>
                          </p:cTn>
                        </p:par>
                        <p:par>
                          <p:cTn id="37" fill="hold">
                            <p:stCondLst>
                              <p:cond delay="1000"/>
                            </p:stCondLst>
                            <p:childTnLst>
                              <p:par>
                                <p:cTn id="38" presetID="14" presetClass="entr" presetSubtype="10" fill="hold" nodeType="after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0" dur="500"/>
                                        <p:tgtEl>
                                          <p:spTgt spid="1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ox(in)">
                                      <p:cBhvr>
                                        <p:cTn id="45" dur="500"/>
                                        <p:tgtEl>
                                          <p:spTgt spid="12"/>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uiExpand="1" build="allAtOnce"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5169" y="0"/>
            <a:ext cx="12192000" cy="6858000"/>
          </a:xfrm>
          <a:prstGeom prst="rect">
            <a:avLst/>
          </a:prstGeom>
        </p:spPr>
      </p:pic>
      <p:sp>
        <p:nvSpPr>
          <p:cNvPr id="12" name="Title 1">
            <a:extLst>
              <a:ext uri="{FF2B5EF4-FFF2-40B4-BE49-F238E27FC236}">
                <a16:creationId xmlns:a16="http://schemas.microsoft.com/office/drawing/2014/main" id="{03ED188F-4614-6723-F197-3A2EDDC91EFF}"/>
              </a:ext>
            </a:extLst>
          </p:cNvPr>
          <p:cNvSpPr txBox="1">
            <a:spLocks/>
          </p:cNvSpPr>
          <p:nvPr/>
        </p:nvSpPr>
        <p:spPr>
          <a:xfrm>
            <a:off x="304800" y="228600"/>
            <a:ext cx="109728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2800" dirty="0"/>
              <a:t> </a:t>
            </a:r>
            <a:r>
              <a:rPr lang="en-US" sz="2800" dirty="0"/>
              <a:t/>
            </a:r>
            <a:br>
              <a:rPr lang="en-US" sz="2800" dirty="0"/>
            </a:br>
            <a:r>
              <a:rPr lang="en-US" sz="3000" b="1" dirty="0" smtClean="0">
                <a:latin typeface="Times New Roman" panose="02020603050405020304" pitchFamily="18" charset="0"/>
                <a:cs typeface="Times New Roman" panose="02020603050405020304" pitchFamily="18" charset="0"/>
              </a:rPr>
              <a:t>BIỆN PHÁP 1: LỰA CHỌN CÁC NỘI DUNG GIÁO DỤC </a:t>
            </a:r>
          </a:p>
          <a:p>
            <a:r>
              <a:rPr lang="en-US" sz="3000" b="1" dirty="0" smtClean="0">
                <a:latin typeface="Times New Roman" panose="02020603050405020304" pitchFamily="18" charset="0"/>
                <a:cs typeface="Times New Roman" panose="02020603050405020304" pitchFamily="18" charset="0"/>
              </a:rPr>
              <a:t>KỸ NĂNG VÀO TỪNG CHỦ ĐỀ</a:t>
            </a:r>
            <a:r>
              <a:rPr lang="vi-VN" sz="3000" b="1" dirty="0">
                <a:latin typeface="Times New Roman" pitchFamily="18" charset="0"/>
                <a:cs typeface="Times New Roman" pitchFamily="18" charset="0"/>
              </a:rPr>
              <a:t/>
            </a:r>
            <a:br>
              <a:rPr lang="vi-VN" sz="3000" b="1" dirty="0">
                <a:latin typeface="Times New Roman" pitchFamily="18" charset="0"/>
                <a:cs typeface="Times New Roman" pitchFamily="18" charset="0"/>
              </a:rPr>
            </a:br>
            <a:endParaRPr lang="en-US" sz="3000" b="1" dirty="0">
              <a:latin typeface="Times New Roman" pitchFamily="18" charset="0"/>
              <a:cs typeface="Times New Roman" pitchFamily="18" charset="0"/>
            </a:endParaRPr>
          </a:p>
        </p:txBody>
      </p:sp>
      <p:sp>
        <p:nvSpPr>
          <p:cNvPr id="13" name="Text Placeholder 3">
            <a:extLst>
              <a:ext uri="{FF2B5EF4-FFF2-40B4-BE49-F238E27FC236}">
                <a16:creationId xmlns:a16="http://schemas.microsoft.com/office/drawing/2014/main" id="{D1D27205-C10D-9953-02D4-0B0EA42F2C73}"/>
              </a:ext>
            </a:extLst>
          </p:cNvPr>
          <p:cNvSpPr txBox="1">
            <a:spLocks/>
          </p:cNvSpPr>
          <p:nvPr/>
        </p:nvSpPr>
        <p:spPr>
          <a:xfrm>
            <a:off x="1905000" y="1219200"/>
            <a:ext cx="8305800"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000" b="1" dirty="0" err="1" smtClean="0">
                <a:latin typeface="Times New Roman" pitchFamily="18" charset="0"/>
                <a:cs typeface="Times New Roman" pitchFamily="18" charset="0"/>
              </a:rPr>
              <a:t>Chủ</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đề</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Trường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mầm</a:t>
            </a:r>
            <a:r>
              <a:rPr lang="en-US" sz="3000" b="1" dirty="0" smtClean="0">
                <a:latin typeface="Times New Roman" pitchFamily="18" charset="0"/>
                <a:cs typeface="Times New Roman" pitchFamily="18" charset="0"/>
              </a:rPr>
              <a:t> non</a:t>
            </a:r>
            <a:endParaRPr lang="en-US" sz="3000" b="1" dirty="0">
              <a:latin typeface="Times New Roman" pitchFamily="18" charset="0"/>
              <a:cs typeface="Times New Roman" pitchFamily="18" charset="0"/>
            </a:endParaRPr>
          </a:p>
        </p:txBody>
      </p:sp>
      <p:pic>
        <p:nvPicPr>
          <p:cNvPr id="5" name="Picture 4"/>
          <p:cNvPicPr>
            <a:picLocks noChangeAspect="1"/>
          </p:cNvPicPr>
          <p:nvPr/>
        </p:nvPicPr>
        <p:blipFill>
          <a:blip r:embed="rId4"/>
          <a:stretch>
            <a:fillRect/>
          </a:stretch>
        </p:blipFill>
        <p:spPr>
          <a:xfrm>
            <a:off x="35169" y="1845108"/>
            <a:ext cx="6248400" cy="4999037"/>
          </a:xfrm>
          <a:prstGeom prst="rect">
            <a:avLst/>
          </a:prstGeom>
        </p:spPr>
      </p:pic>
      <p:pic>
        <p:nvPicPr>
          <p:cNvPr id="6" name="Picture 5"/>
          <p:cNvPicPr>
            <a:picLocks noChangeAspect="1"/>
          </p:cNvPicPr>
          <p:nvPr/>
        </p:nvPicPr>
        <p:blipFill>
          <a:blip r:embed="rId5"/>
          <a:stretch>
            <a:fillRect/>
          </a:stretch>
        </p:blipFill>
        <p:spPr>
          <a:xfrm>
            <a:off x="6283568" y="1845108"/>
            <a:ext cx="5943601" cy="5012892"/>
          </a:xfrm>
          <a:prstGeom prst="rect">
            <a:avLst/>
          </a:prstGeom>
        </p:spPr>
      </p:pic>
    </p:spTree>
    <p:extLst>
      <p:ext uri="{BB962C8B-B14F-4D97-AF65-F5344CB8AC3E}">
        <p14:creationId xmlns:p14="http://schemas.microsoft.com/office/powerpoint/2010/main" val="71185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13"/>
                                        </p:tgtEl>
                                        <p:attrNameLst>
                                          <p:attrName>style.visibility</p:attrName>
                                        </p:attrNameLst>
                                      </p:cBhvr>
                                      <p:to>
                                        <p:strVal val="visible"/>
                                      </p:to>
                                    </p:set>
                                    <p:anim by="(-#ppt_w*2)" calcmode="lin" valueType="num">
                                      <p:cBhvr rctx="PPT">
                                        <p:cTn id="12" dur="250" autoRev="1" fill="hold">
                                          <p:stCondLst>
                                            <p:cond delay="0"/>
                                          </p:stCondLst>
                                        </p:cTn>
                                        <p:tgtEl>
                                          <p:spTgt spid="13"/>
                                        </p:tgtEl>
                                        <p:attrNameLst>
                                          <p:attrName>ppt_w</p:attrName>
                                        </p:attrNameLst>
                                      </p:cBhvr>
                                    </p:anim>
                                    <p:anim by="(#ppt_w*0.50)" calcmode="lin" valueType="num">
                                      <p:cBhvr>
                                        <p:cTn id="13" dur="250" decel="50000" autoRev="1" fill="hold">
                                          <p:stCondLst>
                                            <p:cond delay="0"/>
                                          </p:stCondLst>
                                        </p:cTn>
                                        <p:tgtEl>
                                          <p:spTgt spid="13"/>
                                        </p:tgtEl>
                                        <p:attrNameLst>
                                          <p:attrName>ppt_x</p:attrName>
                                        </p:attrNameLst>
                                      </p:cBhvr>
                                    </p:anim>
                                    <p:anim from="(-#ppt_h/2)" to="(#ppt_y)" calcmode="lin" valueType="num">
                                      <p:cBhvr>
                                        <p:cTn id="14" dur="500" fill="hold">
                                          <p:stCondLst>
                                            <p:cond delay="0"/>
                                          </p:stCondLst>
                                        </p:cTn>
                                        <p:tgtEl>
                                          <p:spTgt spid="13"/>
                                        </p:tgtEl>
                                        <p:attrNameLst>
                                          <p:attrName>ppt_y</p:attrName>
                                        </p:attrNameLst>
                                      </p:cBhvr>
                                    </p:anim>
                                    <p:animRot by="21600000">
                                      <p:cBhvr>
                                        <p:cTn id="15" dur="500" fill="hold">
                                          <p:stCondLst>
                                            <p:cond delay="0"/>
                                          </p:stCondLst>
                                        </p:cTn>
                                        <p:tgtEl>
                                          <p:spTgt spid="1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plus(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5169" y="0"/>
            <a:ext cx="12192000" cy="6858000"/>
          </a:xfrm>
          <a:prstGeom prst="rect">
            <a:avLst/>
          </a:prstGeom>
        </p:spPr>
      </p:pic>
      <p:sp>
        <p:nvSpPr>
          <p:cNvPr id="13" name="Text Placeholder 3">
            <a:extLst>
              <a:ext uri="{FF2B5EF4-FFF2-40B4-BE49-F238E27FC236}">
                <a16:creationId xmlns:a16="http://schemas.microsoft.com/office/drawing/2014/main" id="{D1D27205-C10D-9953-02D4-0B0EA42F2C73}"/>
              </a:ext>
            </a:extLst>
          </p:cNvPr>
          <p:cNvSpPr txBox="1">
            <a:spLocks/>
          </p:cNvSpPr>
          <p:nvPr/>
        </p:nvSpPr>
        <p:spPr>
          <a:xfrm>
            <a:off x="1582615" y="181440"/>
            <a:ext cx="8305800" cy="4572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Chủ</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đề</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Bản</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thân</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 name="Content Placeholder 4">
            <a:extLst>
              <a:ext uri="{FF2B5EF4-FFF2-40B4-BE49-F238E27FC236}">
                <a16:creationId xmlns:a16="http://schemas.microsoft.com/office/drawing/2014/main" id="{2D5F1D29-4084-25D6-71AF-975AC9756351}"/>
              </a:ext>
            </a:extLst>
          </p:cNvPr>
          <p:cNvPicPr>
            <a:picLocks noChangeAspect="1"/>
          </p:cNvPicPr>
          <p:nvPr/>
        </p:nvPicPr>
        <p:blipFill>
          <a:blip r:embed="rId4"/>
          <a:stretch>
            <a:fillRect/>
          </a:stretch>
        </p:blipFill>
        <p:spPr>
          <a:xfrm>
            <a:off x="0" y="838200"/>
            <a:ext cx="6096000" cy="2971800"/>
          </a:xfrm>
          <a:prstGeom prst="rect">
            <a:avLst/>
          </a:prstGeom>
        </p:spPr>
      </p:pic>
      <p:pic>
        <p:nvPicPr>
          <p:cNvPr id="6" name="Content Placeholder 7">
            <a:extLst>
              <a:ext uri="{FF2B5EF4-FFF2-40B4-BE49-F238E27FC236}">
                <a16:creationId xmlns:a16="http://schemas.microsoft.com/office/drawing/2014/main" id="{37ABC469-1DEA-CA79-6D2C-37E539ED5EBB}"/>
              </a:ext>
            </a:extLst>
          </p:cNvPr>
          <p:cNvPicPr>
            <a:picLocks noChangeAspect="1"/>
          </p:cNvPicPr>
          <p:nvPr/>
        </p:nvPicPr>
        <p:blipFill>
          <a:blip r:embed="rId5"/>
          <a:stretch>
            <a:fillRect/>
          </a:stretch>
        </p:blipFill>
        <p:spPr>
          <a:xfrm>
            <a:off x="6324600" y="838200"/>
            <a:ext cx="5867400" cy="2971800"/>
          </a:xfrm>
          <a:prstGeom prst="rect">
            <a:avLst/>
          </a:prstGeom>
        </p:spPr>
      </p:pic>
      <p:pic>
        <p:nvPicPr>
          <p:cNvPr id="7" name="Picture 10">
            <a:extLst>
              <a:ext uri="{FF2B5EF4-FFF2-40B4-BE49-F238E27FC236}">
                <a16:creationId xmlns:a16="http://schemas.microsoft.com/office/drawing/2014/main" id="{8607B98C-6AAB-CB75-6699-B8A4680B2536}"/>
              </a:ext>
            </a:extLst>
          </p:cNvPr>
          <p:cNvPicPr>
            <a:picLocks noChangeAspect="1"/>
          </p:cNvPicPr>
          <p:nvPr/>
        </p:nvPicPr>
        <p:blipFill>
          <a:blip r:embed="rId6"/>
          <a:stretch>
            <a:fillRect/>
          </a:stretch>
        </p:blipFill>
        <p:spPr>
          <a:xfrm>
            <a:off x="2133600" y="3886200"/>
            <a:ext cx="7696200" cy="2971800"/>
          </a:xfrm>
          <a:prstGeom prst="rect">
            <a:avLst/>
          </a:prstGeom>
        </p:spPr>
      </p:pic>
    </p:spTree>
    <p:extLst>
      <p:ext uri="{BB962C8B-B14F-4D97-AF65-F5344CB8AC3E}">
        <p14:creationId xmlns:p14="http://schemas.microsoft.com/office/powerpoint/2010/main" val="161609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750" fill="hold"/>
                                        <p:tgtEl>
                                          <p:spTgt spid="6"/>
                                        </p:tgtEl>
                                        <p:attrNameLst>
                                          <p:attrName>ppt_w</p:attrName>
                                        </p:attrNameLst>
                                      </p:cBhvr>
                                      <p:tavLst>
                                        <p:tav tm="0">
                                          <p:val>
                                            <p:fltVal val="0"/>
                                          </p:val>
                                        </p:tav>
                                        <p:tav tm="100000">
                                          <p:val>
                                            <p:strVal val="#ppt_w"/>
                                          </p:val>
                                        </p:tav>
                                      </p:tavLst>
                                    </p:anim>
                                    <p:anim calcmode="lin" valueType="num">
                                      <p:cBhvr>
                                        <p:cTn id="21" dur="750" fill="hold"/>
                                        <p:tgtEl>
                                          <p:spTgt spid="6"/>
                                        </p:tgtEl>
                                        <p:attrNameLst>
                                          <p:attrName>ppt_h</p:attrName>
                                        </p:attrNameLst>
                                      </p:cBhvr>
                                      <p:tavLst>
                                        <p:tav tm="0">
                                          <p:val>
                                            <p:fltVal val="0"/>
                                          </p:val>
                                        </p:tav>
                                        <p:tav tm="100000">
                                          <p:val>
                                            <p:strVal val="#ppt_h"/>
                                          </p:val>
                                        </p:tav>
                                      </p:tavLst>
                                    </p:anim>
                                    <p:animEffect transition="in" filter="fade">
                                      <p:cBhvr>
                                        <p:cTn id="22" dur="75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5169" y="0"/>
            <a:ext cx="12192000" cy="6858000"/>
          </a:xfrm>
          <a:prstGeom prst="rect">
            <a:avLst/>
          </a:prstGeom>
        </p:spPr>
      </p:pic>
      <p:sp>
        <p:nvSpPr>
          <p:cNvPr id="13" name="Text Placeholder 3">
            <a:extLst>
              <a:ext uri="{FF2B5EF4-FFF2-40B4-BE49-F238E27FC236}">
                <a16:creationId xmlns:a16="http://schemas.microsoft.com/office/drawing/2014/main" id="{D1D27205-C10D-9953-02D4-0B0EA42F2C73}"/>
              </a:ext>
            </a:extLst>
          </p:cNvPr>
          <p:cNvSpPr txBox="1">
            <a:spLocks/>
          </p:cNvSpPr>
          <p:nvPr/>
        </p:nvSpPr>
        <p:spPr>
          <a:xfrm>
            <a:off x="1582615" y="181440"/>
            <a:ext cx="8305800" cy="4572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Chủ</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đề</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Gia</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đình</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8" name="Content Placeholder 3">
            <a:extLst>
              <a:ext uri="{FF2B5EF4-FFF2-40B4-BE49-F238E27FC236}">
                <a16:creationId xmlns:a16="http://schemas.microsoft.com/office/drawing/2014/main" id="{C992D1E4-DB17-177C-4998-F40C05AF57F0}"/>
              </a:ext>
            </a:extLst>
          </p:cNvPr>
          <p:cNvPicPr>
            <a:picLocks noChangeAspect="1"/>
          </p:cNvPicPr>
          <p:nvPr/>
        </p:nvPicPr>
        <p:blipFill>
          <a:blip r:embed="rId4"/>
          <a:stretch>
            <a:fillRect/>
          </a:stretch>
        </p:blipFill>
        <p:spPr>
          <a:xfrm>
            <a:off x="0" y="838200"/>
            <a:ext cx="10668000" cy="6019800"/>
          </a:xfrm>
          <a:prstGeom prst="rect">
            <a:avLst/>
          </a:prstGeom>
        </p:spPr>
      </p:pic>
      <p:pic>
        <p:nvPicPr>
          <p:cNvPr id="9" name="Picture 5">
            <a:extLst>
              <a:ext uri="{FF2B5EF4-FFF2-40B4-BE49-F238E27FC236}">
                <a16:creationId xmlns:a16="http://schemas.microsoft.com/office/drawing/2014/main" id="{7214B0E8-280C-9C35-7B69-272786B54082}"/>
              </a:ext>
            </a:extLst>
          </p:cNvPr>
          <p:cNvPicPr>
            <a:picLocks noChangeAspect="1"/>
          </p:cNvPicPr>
          <p:nvPr/>
        </p:nvPicPr>
        <p:blipFill>
          <a:blip r:embed="rId5"/>
          <a:stretch>
            <a:fillRect/>
          </a:stretch>
        </p:blipFill>
        <p:spPr>
          <a:xfrm>
            <a:off x="5410200" y="838201"/>
            <a:ext cx="6781800" cy="6019799"/>
          </a:xfrm>
          <a:prstGeom prst="rect">
            <a:avLst/>
          </a:prstGeom>
        </p:spPr>
      </p:pic>
    </p:spTree>
    <p:extLst>
      <p:ext uri="{BB962C8B-B14F-4D97-AF65-F5344CB8AC3E}">
        <p14:creationId xmlns:p14="http://schemas.microsoft.com/office/powerpoint/2010/main" val="110683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5169" y="0"/>
            <a:ext cx="12192000" cy="6858000"/>
          </a:xfrm>
          <a:prstGeom prst="rect">
            <a:avLst/>
          </a:prstGeom>
        </p:spPr>
      </p:pic>
      <p:sp>
        <p:nvSpPr>
          <p:cNvPr id="13" name="Text Placeholder 3">
            <a:extLst>
              <a:ext uri="{FF2B5EF4-FFF2-40B4-BE49-F238E27FC236}">
                <a16:creationId xmlns:a16="http://schemas.microsoft.com/office/drawing/2014/main" id="{D1D27205-C10D-9953-02D4-0B0EA42F2C73}"/>
              </a:ext>
            </a:extLst>
          </p:cNvPr>
          <p:cNvSpPr txBox="1">
            <a:spLocks/>
          </p:cNvSpPr>
          <p:nvPr/>
        </p:nvSpPr>
        <p:spPr>
          <a:xfrm>
            <a:off x="1582615" y="181440"/>
            <a:ext cx="8305800" cy="4572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Chủ</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đề</a:t>
            </a:r>
            <a:r>
              <a:rPr lang="en-US" b="1" dirty="0" smtClean="0">
                <a:solidFill>
                  <a:prstClr val="black"/>
                </a:solidFill>
                <a:latin typeface="Times New Roman" pitchFamily="18" charset="0"/>
                <a:cs typeface="Times New Roman" pitchFamily="18" charset="0"/>
              </a:rPr>
              <a:t>: </a:t>
            </a:r>
            <a:r>
              <a:rPr lang="en-US" b="1" dirty="0" err="1" smtClean="0">
                <a:solidFill>
                  <a:prstClr val="black"/>
                </a:solidFill>
                <a:latin typeface="Times New Roman" pitchFamily="18" charset="0"/>
                <a:cs typeface="Times New Roman" pitchFamily="18" charset="0"/>
              </a:rPr>
              <a:t>Thế</a:t>
            </a:r>
            <a:r>
              <a:rPr lang="en-US" b="1" dirty="0" smtClean="0">
                <a:solidFill>
                  <a:prstClr val="black"/>
                </a:solidFill>
                <a:latin typeface="Times New Roman" pitchFamily="18" charset="0"/>
                <a:cs typeface="Times New Roman" pitchFamily="18" charset="0"/>
              </a:rPr>
              <a:t> </a:t>
            </a:r>
            <a:r>
              <a:rPr lang="en-US" b="1" dirty="0" err="1" smtClean="0">
                <a:solidFill>
                  <a:prstClr val="black"/>
                </a:solidFill>
                <a:latin typeface="Times New Roman" pitchFamily="18" charset="0"/>
                <a:cs typeface="Times New Roman" pitchFamily="18" charset="0"/>
              </a:rPr>
              <a:t>giới</a:t>
            </a:r>
            <a:r>
              <a:rPr lang="en-US" b="1" dirty="0" smtClean="0">
                <a:solidFill>
                  <a:prstClr val="black"/>
                </a:solidFill>
                <a:latin typeface="Times New Roman" pitchFamily="18" charset="0"/>
                <a:cs typeface="Times New Roman" pitchFamily="18" charset="0"/>
              </a:rPr>
              <a:t> </a:t>
            </a:r>
            <a:r>
              <a:rPr lang="en-US" b="1" dirty="0" err="1" smtClean="0">
                <a:solidFill>
                  <a:prstClr val="black"/>
                </a:solidFill>
                <a:latin typeface="Times New Roman" pitchFamily="18" charset="0"/>
                <a:cs typeface="Times New Roman" pitchFamily="18" charset="0"/>
              </a:rPr>
              <a:t>động</a:t>
            </a:r>
            <a:r>
              <a:rPr lang="en-US" b="1" dirty="0" smtClean="0">
                <a:solidFill>
                  <a:prstClr val="black"/>
                </a:solidFill>
                <a:latin typeface="Times New Roman" pitchFamily="18" charset="0"/>
                <a:cs typeface="Times New Roman" pitchFamily="18" charset="0"/>
              </a:rPr>
              <a:t> </a:t>
            </a:r>
            <a:r>
              <a:rPr lang="en-US" b="1" dirty="0" err="1" smtClean="0">
                <a:solidFill>
                  <a:prstClr val="black"/>
                </a:solidFill>
                <a:latin typeface="Times New Roman" pitchFamily="18" charset="0"/>
                <a:cs typeface="Times New Roman" pitchFamily="18" charset="0"/>
              </a:rPr>
              <a:t>vật</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 name="Content Placeholder 3">
            <a:extLst>
              <a:ext uri="{FF2B5EF4-FFF2-40B4-BE49-F238E27FC236}">
                <a16:creationId xmlns:a16="http://schemas.microsoft.com/office/drawing/2014/main" id="{A0DA412B-5B49-EAB8-9963-1DAB5583381D}"/>
              </a:ext>
            </a:extLst>
          </p:cNvPr>
          <p:cNvPicPr>
            <a:picLocks noChangeAspect="1"/>
          </p:cNvPicPr>
          <p:nvPr/>
        </p:nvPicPr>
        <p:blipFill>
          <a:blip r:embed="rId4"/>
          <a:stretch>
            <a:fillRect/>
          </a:stretch>
        </p:blipFill>
        <p:spPr>
          <a:xfrm>
            <a:off x="0" y="838201"/>
            <a:ext cx="6021388" cy="2743201"/>
          </a:xfrm>
          <a:prstGeom prst="rect">
            <a:avLst/>
          </a:prstGeom>
        </p:spPr>
      </p:pic>
      <p:pic>
        <p:nvPicPr>
          <p:cNvPr id="6" name="Picture 4">
            <a:extLst>
              <a:ext uri="{FF2B5EF4-FFF2-40B4-BE49-F238E27FC236}">
                <a16:creationId xmlns:a16="http://schemas.microsoft.com/office/drawing/2014/main" id="{40D9F377-63AB-0CC1-BB5C-DCEFC4F12D0D}"/>
              </a:ext>
            </a:extLst>
          </p:cNvPr>
          <p:cNvPicPr>
            <a:picLocks noChangeAspect="1"/>
          </p:cNvPicPr>
          <p:nvPr/>
        </p:nvPicPr>
        <p:blipFill>
          <a:blip r:embed="rId5"/>
          <a:stretch>
            <a:fillRect/>
          </a:stretch>
        </p:blipFill>
        <p:spPr>
          <a:xfrm>
            <a:off x="6172200" y="838200"/>
            <a:ext cx="6019800" cy="2743202"/>
          </a:xfrm>
          <a:prstGeom prst="rect">
            <a:avLst/>
          </a:prstGeom>
        </p:spPr>
      </p:pic>
      <p:pic>
        <p:nvPicPr>
          <p:cNvPr id="7" name="Picture 6">
            <a:extLst>
              <a:ext uri="{FF2B5EF4-FFF2-40B4-BE49-F238E27FC236}">
                <a16:creationId xmlns:a16="http://schemas.microsoft.com/office/drawing/2014/main" id="{D826B359-B1D7-F3FE-6DB7-5D4244A6938E}"/>
              </a:ext>
            </a:extLst>
          </p:cNvPr>
          <p:cNvPicPr>
            <a:picLocks noChangeAspect="1"/>
          </p:cNvPicPr>
          <p:nvPr/>
        </p:nvPicPr>
        <p:blipFill>
          <a:blip r:embed="rId6"/>
          <a:stretch>
            <a:fillRect/>
          </a:stretch>
        </p:blipFill>
        <p:spPr>
          <a:xfrm>
            <a:off x="2286001" y="3780962"/>
            <a:ext cx="7162799" cy="3124200"/>
          </a:xfrm>
          <a:prstGeom prst="rect">
            <a:avLst/>
          </a:prstGeom>
        </p:spPr>
      </p:pic>
    </p:spTree>
    <p:extLst>
      <p:ext uri="{BB962C8B-B14F-4D97-AF65-F5344CB8AC3E}">
        <p14:creationId xmlns:p14="http://schemas.microsoft.com/office/powerpoint/2010/main" val="411040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750" fill="hold"/>
                                        <p:tgtEl>
                                          <p:spTgt spid="6"/>
                                        </p:tgtEl>
                                        <p:attrNameLst>
                                          <p:attrName>ppt_w</p:attrName>
                                        </p:attrNameLst>
                                      </p:cBhvr>
                                      <p:tavLst>
                                        <p:tav tm="0">
                                          <p:val>
                                            <p:fltVal val="0"/>
                                          </p:val>
                                        </p:tav>
                                        <p:tav tm="100000">
                                          <p:val>
                                            <p:strVal val="#ppt_w"/>
                                          </p:val>
                                        </p:tav>
                                      </p:tavLst>
                                    </p:anim>
                                    <p:anim calcmode="lin" valueType="num">
                                      <p:cBhvr>
                                        <p:cTn id="21" dur="750" fill="hold"/>
                                        <p:tgtEl>
                                          <p:spTgt spid="6"/>
                                        </p:tgtEl>
                                        <p:attrNameLst>
                                          <p:attrName>ppt_h</p:attrName>
                                        </p:attrNameLst>
                                      </p:cBhvr>
                                      <p:tavLst>
                                        <p:tav tm="0">
                                          <p:val>
                                            <p:fltVal val="0"/>
                                          </p:val>
                                        </p:tav>
                                        <p:tav tm="100000">
                                          <p:val>
                                            <p:strVal val="#ppt_h"/>
                                          </p:val>
                                        </p:tav>
                                      </p:tavLst>
                                    </p:anim>
                                    <p:animEffect transition="in" filter="fade">
                                      <p:cBhvr>
                                        <p:cTn id="22" dur="75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fltVal val="0"/>
                                          </p:val>
                                        </p:tav>
                                        <p:tav tm="100000">
                                          <p:val>
                                            <p:strVal val="#ppt_w"/>
                                          </p:val>
                                        </p:tav>
                                      </p:tavLst>
                                    </p:anim>
                                    <p:anim calcmode="lin" valueType="num">
                                      <p:cBhvr>
                                        <p:cTn id="28" dur="750" fill="hold"/>
                                        <p:tgtEl>
                                          <p:spTgt spid="7"/>
                                        </p:tgtEl>
                                        <p:attrNameLst>
                                          <p:attrName>ppt_h</p:attrName>
                                        </p:attrNameLst>
                                      </p:cBhvr>
                                      <p:tavLst>
                                        <p:tav tm="0">
                                          <p:val>
                                            <p:fltVal val="0"/>
                                          </p:val>
                                        </p:tav>
                                        <p:tav tm="100000">
                                          <p:val>
                                            <p:strVal val="#ppt_h"/>
                                          </p:val>
                                        </p:tav>
                                      </p:tavLst>
                                    </p:anim>
                                    <p:animEffect transition="in" filter="fade">
                                      <p:cBhvr>
                                        <p:cTn id="2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5169" y="0"/>
            <a:ext cx="12192000" cy="6858000"/>
          </a:xfrm>
          <a:prstGeom prst="rect">
            <a:avLst/>
          </a:prstGeom>
        </p:spPr>
      </p:pic>
      <p:sp>
        <p:nvSpPr>
          <p:cNvPr id="13" name="Text Placeholder 3">
            <a:extLst>
              <a:ext uri="{FF2B5EF4-FFF2-40B4-BE49-F238E27FC236}">
                <a16:creationId xmlns:a16="http://schemas.microsoft.com/office/drawing/2014/main" id="{D1D27205-C10D-9953-02D4-0B0EA42F2C73}"/>
              </a:ext>
            </a:extLst>
          </p:cNvPr>
          <p:cNvSpPr txBox="1">
            <a:spLocks/>
          </p:cNvSpPr>
          <p:nvPr/>
        </p:nvSpPr>
        <p:spPr>
          <a:xfrm>
            <a:off x="1582615" y="181440"/>
            <a:ext cx="8305800" cy="4572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Chủ</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đề</a:t>
            </a:r>
            <a:r>
              <a:rPr lang="en-US" b="1" dirty="0" smtClean="0">
                <a:solidFill>
                  <a:prstClr val="black"/>
                </a:solidFill>
                <a:latin typeface="Times New Roman" pitchFamily="18" charset="0"/>
                <a:cs typeface="Times New Roman" pitchFamily="18" charset="0"/>
              </a:rPr>
              <a:t>: </a:t>
            </a:r>
            <a:r>
              <a:rPr lang="en-US" b="1" dirty="0" err="1" smtClean="0">
                <a:solidFill>
                  <a:prstClr val="black"/>
                </a:solidFill>
                <a:latin typeface="Times New Roman" pitchFamily="18" charset="0"/>
                <a:cs typeface="Times New Roman" pitchFamily="18" charset="0"/>
              </a:rPr>
              <a:t>Thế</a:t>
            </a:r>
            <a:r>
              <a:rPr lang="en-US" b="1" dirty="0" smtClean="0">
                <a:solidFill>
                  <a:prstClr val="black"/>
                </a:solidFill>
                <a:latin typeface="Times New Roman" pitchFamily="18" charset="0"/>
                <a:cs typeface="Times New Roman" pitchFamily="18" charset="0"/>
              </a:rPr>
              <a:t> </a:t>
            </a:r>
            <a:r>
              <a:rPr lang="en-US" b="1" dirty="0" err="1" smtClean="0">
                <a:solidFill>
                  <a:prstClr val="black"/>
                </a:solidFill>
                <a:latin typeface="Times New Roman" pitchFamily="18" charset="0"/>
                <a:cs typeface="Times New Roman" pitchFamily="18" charset="0"/>
              </a:rPr>
              <a:t>giới</a:t>
            </a:r>
            <a:r>
              <a:rPr lang="en-US" b="1" dirty="0" smtClean="0">
                <a:solidFill>
                  <a:prstClr val="black"/>
                </a:solidFill>
                <a:latin typeface="Times New Roman" pitchFamily="18" charset="0"/>
                <a:cs typeface="Times New Roman" pitchFamily="18" charset="0"/>
              </a:rPr>
              <a:t> </a:t>
            </a:r>
            <a:r>
              <a:rPr lang="en-US" b="1" dirty="0" err="1" smtClean="0">
                <a:solidFill>
                  <a:prstClr val="black"/>
                </a:solidFill>
                <a:latin typeface="Times New Roman" pitchFamily="18" charset="0"/>
                <a:cs typeface="Times New Roman" pitchFamily="18" charset="0"/>
              </a:rPr>
              <a:t>thực</a:t>
            </a:r>
            <a:r>
              <a:rPr lang="en-US" b="1" dirty="0" smtClean="0">
                <a:solidFill>
                  <a:prstClr val="black"/>
                </a:solidFill>
                <a:latin typeface="Times New Roman" pitchFamily="18" charset="0"/>
                <a:cs typeface="Times New Roman" pitchFamily="18" charset="0"/>
              </a:rPr>
              <a:t> </a:t>
            </a:r>
            <a:r>
              <a:rPr lang="en-US" b="1" dirty="0" err="1" smtClean="0">
                <a:solidFill>
                  <a:prstClr val="black"/>
                </a:solidFill>
                <a:latin typeface="Times New Roman" pitchFamily="18" charset="0"/>
                <a:cs typeface="Times New Roman" pitchFamily="18" charset="0"/>
              </a:rPr>
              <a:t>vật</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 name="Content Placeholder 7">
            <a:extLst>
              <a:ext uri="{FF2B5EF4-FFF2-40B4-BE49-F238E27FC236}">
                <a16:creationId xmlns:a16="http://schemas.microsoft.com/office/drawing/2014/main" id="{FE9E2EAF-6B35-72EE-C265-B0CDE48140DE}"/>
              </a:ext>
            </a:extLst>
          </p:cNvPr>
          <p:cNvPicPr>
            <a:picLocks noChangeAspect="1"/>
          </p:cNvPicPr>
          <p:nvPr/>
        </p:nvPicPr>
        <p:blipFill>
          <a:blip r:embed="rId4"/>
          <a:stretch>
            <a:fillRect/>
          </a:stretch>
        </p:blipFill>
        <p:spPr>
          <a:xfrm>
            <a:off x="0" y="990600"/>
            <a:ext cx="6021388" cy="5867400"/>
          </a:xfrm>
          <a:prstGeom prst="rect">
            <a:avLst/>
          </a:prstGeom>
        </p:spPr>
      </p:pic>
      <p:pic>
        <p:nvPicPr>
          <p:cNvPr id="6" name="Content Placeholder 8">
            <a:extLst>
              <a:ext uri="{FF2B5EF4-FFF2-40B4-BE49-F238E27FC236}">
                <a16:creationId xmlns:a16="http://schemas.microsoft.com/office/drawing/2014/main" id="{110CE235-122F-1A7B-654C-03F0963CA44C}"/>
              </a:ext>
            </a:extLst>
          </p:cNvPr>
          <p:cNvPicPr>
            <a:picLocks noChangeAspect="1"/>
          </p:cNvPicPr>
          <p:nvPr/>
        </p:nvPicPr>
        <p:blipFill>
          <a:blip r:embed="rId5"/>
          <a:stretch>
            <a:fillRect/>
          </a:stretch>
        </p:blipFill>
        <p:spPr>
          <a:xfrm>
            <a:off x="6169026" y="990600"/>
            <a:ext cx="6022974" cy="5867400"/>
          </a:xfrm>
          <a:prstGeom prst="rect">
            <a:avLst/>
          </a:prstGeom>
        </p:spPr>
      </p:pic>
    </p:spTree>
    <p:extLst>
      <p:ext uri="{BB962C8B-B14F-4D97-AF65-F5344CB8AC3E}">
        <p14:creationId xmlns:p14="http://schemas.microsoft.com/office/powerpoint/2010/main" val="131583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plus(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5169" y="0"/>
            <a:ext cx="12192000" cy="6858000"/>
          </a:xfrm>
          <a:prstGeom prst="rect">
            <a:avLst/>
          </a:prstGeom>
        </p:spPr>
      </p:pic>
      <p:sp>
        <p:nvSpPr>
          <p:cNvPr id="13" name="Text Placeholder 3">
            <a:extLst>
              <a:ext uri="{FF2B5EF4-FFF2-40B4-BE49-F238E27FC236}">
                <a16:creationId xmlns:a16="http://schemas.microsoft.com/office/drawing/2014/main" id="{D1D27205-C10D-9953-02D4-0B0EA42F2C73}"/>
              </a:ext>
            </a:extLst>
          </p:cNvPr>
          <p:cNvSpPr txBox="1">
            <a:spLocks/>
          </p:cNvSpPr>
          <p:nvPr/>
        </p:nvSpPr>
        <p:spPr>
          <a:xfrm>
            <a:off x="1582615" y="181440"/>
            <a:ext cx="8305800" cy="4572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Chủ</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đề</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Phương</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tiện</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giao</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thông</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7" name="Picture 2">
            <a:extLst>
              <a:ext uri="{FF2B5EF4-FFF2-40B4-BE49-F238E27FC236}">
                <a16:creationId xmlns:a16="http://schemas.microsoft.com/office/drawing/2014/main" id="{D3FF5D9B-E22D-618D-28E1-9C381AC50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39244"/>
            <a:ext cx="60198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6">
            <a:extLst>
              <a:ext uri="{FF2B5EF4-FFF2-40B4-BE49-F238E27FC236}">
                <a16:creationId xmlns:a16="http://schemas.microsoft.com/office/drawing/2014/main" id="{BD6AA381-8F53-4C3A-6F12-94F22A1DFF0E}"/>
              </a:ext>
            </a:extLst>
          </p:cNvPr>
          <p:cNvPicPr>
            <a:picLocks noChangeAspect="1"/>
          </p:cNvPicPr>
          <p:nvPr/>
        </p:nvPicPr>
        <p:blipFill>
          <a:blip r:embed="rId5"/>
          <a:stretch>
            <a:fillRect/>
          </a:stretch>
        </p:blipFill>
        <p:spPr>
          <a:xfrm>
            <a:off x="6297466" y="838200"/>
            <a:ext cx="5894533" cy="6019800"/>
          </a:xfrm>
          <a:prstGeom prst="rect">
            <a:avLst/>
          </a:prstGeom>
        </p:spPr>
      </p:pic>
    </p:spTree>
    <p:extLst>
      <p:ext uri="{BB962C8B-B14F-4D97-AF65-F5344CB8AC3E}">
        <p14:creationId xmlns:p14="http://schemas.microsoft.com/office/powerpoint/2010/main" val="419814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edge">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endParaRPr lang="en-US" altLang="en-US"/>
          </a:p>
        </p:txBody>
      </p:sp>
      <p:pic>
        <p:nvPicPr>
          <p:cNvPr id="4099" name="Content Placeholder 4" descr="24-hinh-nen-powerpoint-tuyet-dep-danh-cho-cac-be-mam-non-1487092765-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915" y="0"/>
            <a:ext cx="12192000" cy="6858001"/>
          </a:xfrm>
        </p:spPr>
      </p:pic>
      <p:sp>
        <p:nvSpPr>
          <p:cNvPr id="41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3DH" pitchFamily="34" charset="0"/>
              </a:defRPr>
            </a:lvl1pPr>
            <a:lvl2pPr marL="742950" indent="-285750">
              <a:defRPr>
                <a:solidFill>
                  <a:schemeClr val="tx1"/>
                </a:solidFill>
                <a:latin typeface=".Vn3DH" pitchFamily="34" charset="0"/>
              </a:defRPr>
            </a:lvl2pPr>
            <a:lvl3pPr marL="1143000" indent="-228600">
              <a:defRPr>
                <a:solidFill>
                  <a:schemeClr val="tx1"/>
                </a:solidFill>
                <a:latin typeface=".Vn3DH" pitchFamily="34" charset="0"/>
              </a:defRPr>
            </a:lvl3pPr>
            <a:lvl4pPr marL="1600200" indent="-228600">
              <a:defRPr>
                <a:solidFill>
                  <a:schemeClr val="tx1"/>
                </a:solidFill>
                <a:latin typeface=".Vn3DH" pitchFamily="34" charset="0"/>
              </a:defRPr>
            </a:lvl4pPr>
            <a:lvl5pPr marL="2057400" indent="-228600">
              <a:defRPr>
                <a:solidFill>
                  <a:schemeClr val="tx1"/>
                </a:solidFill>
                <a:latin typeface=".Vn3DH" pitchFamily="34" charset="0"/>
              </a:defRPr>
            </a:lvl5pPr>
            <a:lvl6pPr marL="2514600" indent="-228600" eaLnBrk="0" fontAlgn="base" hangingPunct="0">
              <a:spcBef>
                <a:spcPct val="0"/>
              </a:spcBef>
              <a:spcAft>
                <a:spcPct val="0"/>
              </a:spcAft>
              <a:defRPr>
                <a:solidFill>
                  <a:schemeClr val="tx1"/>
                </a:solidFill>
                <a:latin typeface=".Vn3DH" pitchFamily="34" charset="0"/>
              </a:defRPr>
            </a:lvl6pPr>
            <a:lvl7pPr marL="2971800" indent="-228600" eaLnBrk="0" fontAlgn="base" hangingPunct="0">
              <a:spcBef>
                <a:spcPct val="0"/>
              </a:spcBef>
              <a:spcAft>
                <a:spcPct val="0"/>
              </a:spcAft>
              <a:defRPr>
                <a:solidFill>
                  <a:schemeClr val="tx1"/>
                </a:solidFill>
                <a:latin typeface=".Vn3DH" pitchFamily="34" charset="0"/>
              </a:defRPr>
            </a:lvl7pPr>
            <a:lvl8pPr marL="3429000" indent="-228600" eaLnBrk="0" fontAlgn="base" hangingPunct="0">
              <a:spcBef>
                <a:spcPct val="0"/>
              </a:spcBef>
              <a:spcAft>
                <a:spcPct val="0"/>
              </a:spcAft>
              <a:defRPr>
                <a:solidFill>
                  <a:schemeClr val="tx1"/>
                </a:solidFill>
                <a:latin typeface=".Vn3DH" pitchFamily="34" charset="0"/>
              </a:defRPr>
            </a:lvl8pPr>
            <a:lvl9pPr marL="3886200" indent="-228600" eaLnBrk="0" fontAlgn="base" hangingPunct="0">
              <a:spcBef>
                <a:spcPct val="0"/>
              </a:spcBef>
              <a:spcAft>
                <a:spcPct val="0"/>
              </a:spcAft>
              <a:defRPr>
                <a:solidFill>
                  <a:schemeClr val="tx1"/>
                </a:solidFill>
                <a:latin typeface=".Vn3DH"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272B29-5100-4161-8195-0A2A4FA58999}" type="slidenum">
              <a:rPr kumimoji="0" lang="en-US" altLang="en-US" sz="1200" b="0" i="0" u="none" strike="noStrike" kern="1200" cap="none" spc="0" normalizeH="0" baseline="0" noProof="0">
                <a:ln>
                  <a:noFill/>
                </a:ln>
                <a:solidFill>
                  <a:prstClr val="black"/>
                </a:solidFill>
                <a:effectLst/>
                <a:uLnTx/>
                <a:uFillTx/>
                <a:latin typeface="Arial Black" panose="020B0A04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Black" panose="020B0A04020102020204" pitchFamily="34" charset="0"/>
              <a:ea typeface="+mn-ea"/>
              <a:cs typeface="+mn-cs"/>
            </a:endParaRPr>
          </a:p>
        </p:txBody>
      </p:sp>
      <p:sp>
        <p:nvSpPr>
          <p:cNvPr id="5" name="Rectangle 4"/>
          <p:cNvSpPr/>
          <p:nvPr/>
        </p:nvSpPr>
        <p:spPr>
          <a:xfrm>
            <a:off x="4853314" y="439946"/>
            <a:ext cx="2819401" cy="838200"/>
          </a:xfrm>
          <a:prstGeom prst="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NỘI DUNG</a:t>
            </a:r>
          </a:p>
        </p:txBody>
      </p:sp>
      <p:cxnSp>
        <p:nvCxnSpPr>
          <p:cNvPr id="6" name="Straight Arrow Connector 5"/>
          <p:cNvCxnSpPr/>
          <p:nvPr/>
        </p:nvCxnSpPr>
        <p:spPr>
          <a:xfrm flipH="1">
            <a:off x="2667527" y="1305991"/>
            <a:ext cx="3467889" cy="1031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7">
            <a:extLst>
              <a:ext uri="{FF2B5EF4-FFF2-40B4-BE49-F238E27FC236}">
                <a16:creationId xmlns:a16="http://schemas.microsoft.com/office/drawing/2014/main" id="{68A9CB79-B560-06E9-9C1B-B8405B290844}"/>
              </a:ext>
            </a:extLst>
          </p:cNvPr>
          <p:cNvSpPr/>
          <p:nvPr/>
        </p:nvSpPr>
        <p:spPr>
          <a:xfrm>
            <a:off x="2019827" y="2337342"/>
            <a:ext cx="1295400" cy="2539457"/>
          </a:xfrm>
          <a:prstGeom prst="rect">
            <a:avLst/>
          </a:prstGeom>
          <a:noFill/>
          <a:ln>
            <a:solidFill>
              <a:schemeClr val="tx1">
                <a:lumMod val="50000"/>
                <a:lumOff val="50000"/>
              </a:schemeClr>
            </a:solidFill>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ĐẶT VẤN ĐỀ</a:t>
            </a:r>
          </a:p>
        </p:txBody>
      </p:sp>
      <p:cxnSp>
        <p:nvCxnSpPr>
          <p:cNvPr id="7" name="Straight Arrow Connector 9">
            <a:extLst>
              <a:ext uri="{FF2B5EF4-FFF2-40B4-BE49-F238E27FC236}">
                <a16:creationId xmlns:a16="http://schemas.microsoft.com/office/drawing/2014/main" id="{D1B3022A-8022-1A61-E6C3-B992E900DBAB}"/>
              </a:ext>
            </a:extLst>
          </p:cNvPr>
          <p:cNvCxnSpPr>
            <a:cxnSpLocks/>
          </p:cNvCxnSpPr>
          <p:nvPr/>
        </p:nvCxnSpPr>
        <p:spPr>
          <a:xfrm flipH="1">
            <a:off x="4299500" y="1305991"/>
            <a:ext cx="1835916" cy="10207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0">
            <a:extLst>
              <a:ext uri="{FF2B5EF4-FFF2-40B4-BE49-F238E27FC236}">
                <a16:creationId xmlns:a16="http://schemas.microsoft.com/office/drawing/2014/main" id="{44CC7ABA-B2DC-C875-B39C-8F07CF293708}"/>
              </a:ext>
            </a:extLst>
          </p:cNvPr>
          <p:cNvSpPr/>
          <p:nvPr/>
        </p:nvSpPr>
        <p:spPr>
          <a:xfrm>
            <a:off x="3733800" y="2362598"/>
            <a:ext cx="1295400" cy="2514201"/>
          </a:xfrm>
          <a:prstGeom prst="rect">
            <a:avLst/>
          </a:prstGeom>
          <a:noFill/>
          <a:ln>
            <a:solidFill>
              <a:schemeClr val="tx1">
                <a:lumMod val="50000"/>
                <a:lumOff val="50000"/>
              </a:schemeClr>
            </a:solid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THỰC TRẠNG CỦA VẤN ĐỀ</a:t>
            </a:r>
          </a:p>
        </p:txBody>
      </p:sp>
      <p:cxnSp>
        <p:nvCxnSpPr>
          <p:cNvPr id="19" name="Straight Arrow Connector 11">
            <a:extLst>
              <a:ext uri="{FF2B5EF4-FFF2-40B4-BE49-F238E27FC236}">
                <a16:creationId xmlns:a16="http://schemas.microsoft.com/office/drawing/2014/main" id="{C774BC06-7AE8-1B8D-7A4C-2A14DD3620AF}"/>
              </a:ext>
            </a:extLst>
          </p:cNvPr>
          <p:cNvCxnSpPr>
            <a:cxnSpLocks/>
            <a:endCxn id="21" idx="0"/>
          </p:cNvCxnSpPr>
          <p:nvPr/>
        </p:nvCxnSpPr>
        <p:spPr>
          <a:xfrm>
            <a:off x="6133514" y="1332295"/>
            <a:ext cx="20480" cy="10197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14">
            <a:extLst>
              <a:ext uri="{FF2B5EF4-FFF2-40B4-BE49-F238E27FC236}">
                <a16:creationId xmlns:a16="http://schemas.microsoft.com/office/drawing/2014/main" id="{903D8794-3339-A9F9-3C67-FF7315D1A46D}"/>
              </a:ext>
            </a:extLst>
          </p:cNvPr>
          <p:cNvSpPr/>
          <p:nvPr/>
        </p:nvSpPr>
        <p:spPr>
          <a:xfrm>
            <a:off x="5512280" y="2352009"/>
            <a:ext cx="1283428" cy="2524789"/>
          </a:xfrm>
          <a:prstGeom prst="rect">
            <a:avLst/>
          </a:prstGeom>
          <a:noFill/>
          <a:ln>
            <a:solidFill>
              <a:schemeClr val="tx1">
                <a:lumMod val="50000"/>
                <a:lumOff val="50000"/>
              </a:schemeClr>
            </a:solid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MỘT SỐ BIỆN PHÁP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2" name="Straight Arrow Connector 13">
            <a:extLst>
              <a:ext uri="{FF2B5EF4-FFF2-40B4-BE49-F238E27FC236}">
                <a16:creationId xmlns:a16="http://schemas.microsoft.com/office/drawing/2014/main" id="{A136134F-04F7-E285-B666-08E55C4DAA49}"/>
              </a:ext>
            </a:extLst>
          </p:cNvPr>
          <p:cNvCxnSpPr>
            <a:cxnSpLocks/>
          </p:cNvCxnSpPr>
          <p:nvPr/>
        </p:nvCxnSpPr>
        <p:spPr>
          <a:xfrm>
            <a:off x="6054970" y="1316311"/>
            <a:ext cx="1606115" cy="9696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12">
            <a:extLst>
              <a:ext uri="{FF2B5EF4-FFF2-40B4-BE49-F238E27FC236}">
                <a16:creationId xmlns:a16="http://schemas.microsoft.com/office/drawing/2014/main" id="{E38B636E-97BD-F8B5-55B4-CEDDE5C8EE6D}"/>
              </a:ext>
            </a:extLst>
          </p:cNvPr>
          <p:cNvSpPr/>
          <p:nvPr/>
        </p:nvSpPr>
        <p:spPr>
          <a:xfrm>
            <a:off x="7229080" y="2286000"/>
            <a:ext cx="1315241" cy="2590798"/>
          </a:xfrm>
          <a:prstGeom prst="rect">
            <a:avLst/>
          </a:prstGeom>
          <a:noFill/>
          <a:ln>
            <a:solidFill>
              <a:schemeClr val="tx1">
                <a:lumMod val="50000"/>
                <a:lumOff val="50000"/>
              </a:schemeClr>
            </a:solidFill>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KẾT QUẢ ĐẠT ĐƯỢC</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6" name="Straight Arrow Connector 15">
            <a:extLst>
              <a:ext uri="{FF2B5EF4-FFF2-40B4-BE49-F238E27FC236}">
                <a16:creationId xmlns:a16="http://schemas.microsoft.com/office/drawing/2014/main" id="{3C8CD13E-9B67-4054-89A9-349706F62161}"/>
              </a:ext>
            </a:extLst>
          </p:cNvPr>
          <p:cNvCxnSpPr>
            <a:cxnSpLocks/>
          </p:cNvCxnSpPr>
          <p:nvPr/>
        </p:nvCxnSpPr>
        <p:spPr>
          <a:xfrm>
            <a:off x="6133514" y="1322363"/>
            <a:ext cx="3543886" cy="10190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16">
            <a:extLst>
              <a:ext uri="{FF2B5EF4-FFF2-40B4-BE49-F238E27FC236}">
                <a16:creationId xmlns:a16="http://schemas.microsoft.com/office/drawing/2014/main" id="{34274988-10FA-7F4A-80FB-278802E9AFA9}"/>
              </a:ext>
            </a:extLst>
          </p:cNvPr>
          <p:cNvSpPr/>
          <p:nvPr/>
        </p:nvSpPr>
        <p:spPr>
          <a:xfrm>
            <a:off x="8839200" y="2341418"/>
            <a:ext cx="1676400" cy="2535380"/>
          </a:xfrm>
          <a:prstGeom prst="rect">
            <a:avLst/>
          </a:prstGeom>
          <a:noFill/>
          <a:ln>
            <a:solidFill>
              <a:schemeClr val="tx1">
                <a:lumMod val="50000"/>
                <a:lumOff val="50000"/>
              </a:schemeClr>
            </a:solidFill>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KẾT LUẬN VÀ KHUYẾN NGHỊ</a:t>
            </a:r>
          </a:p>
        </p:txBody>
      </p:sp>
    </p:spTree>
    <p:extLst>
      <p:ext uri="{BB962C8B-B14F-4D97-AF65-F5344CB8AC3E}">
        <p14:creationId xmlns:p14="http://schemas.microsoft.com/office/powerpoint/2010/main" val="233053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50"/>
                                        <p:tgtEl>
                                          <p:spTgt spid="6"/>
                                        </p:tgtEl>
                                      </p:cBhvr>
                                    </p:animEffect>
                                  </p:childTnLst>
                                </p:cTn>
                              </p:par>
                            </p:childTnLst>
                          </p:cTn>
                        </p:par>
                        <p:par>
                          <p:cTn id="13" fill="hold">
                            <p:stCondLst>
                              <p:cond delay="250"/>
                            </p:stCondLst>
                            <p:childTnLst>
                              <p:par>
                                <p:cTn id="14" presetID="2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edg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in)">
                                      <p:cBhvr>
                                        <p:cTn id="21" dur="250"/>
                                        <p:tgtEl>
                                          <p:spTgt spid="7"/>
                                        </p:tgtEl>
                                      </p:cBhvr>
                                    </p:animEffect>
                                  </p:childTnLst>
                                </p:cTn>
                              </p:par>
                            </p:childTnLst>
                          </p:cTn>
                        </p:par>
                        <p:par>
                          <p:cTn id="22" fill="hold">
                            <p:stCondLst>
                              <p:cond delay="250"/>
                            </p:stCondLst>
                            <p:childTnLst>
                              <p:par>
                                <p:cTn id="23" presetID="31"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750" fill="hold"/>
                                        <p:tgtEl>
                                          <p:spTgt spid="18"/>
                                        </p:tgtEl>
                                        <p:attrNameLst>
                                          <p:attrName>ppt_w</p:attrName>
                                        </p:attrNameLst>
                                      </p:cBhvr>
                                      <p:tavLst>
                                        <p:tav tm="0">
                                          <p:val>
                                            <p:fltVal val="0"/>
                                          </p:val>
                                        </p:tav>
                                        <p:tav tm="100000">
                                          <p:val>
                                            <p:strVal val="#ppt_w"/>
                                          </p:val>
                                        </p:tav>
                                      </p:tavLst>
                                    </p:anim>
                                    <p:anim calcmode="lin" valueType="num">
                                      <p:cBhvr>
                                        <p:cTn id="26" dur="750" fill="hold"/>
                                        <p:tgtEl>
                                          <p:spTgt spid="18"/>
                                        </p:tgtEl>
                                        <p:attrNameLst>
                                          <p:attrName>ppt_h</p:attrName>
                                        </p:attrNameLst>
                                      </p:cBhvr>
                                      <p:tavLst>
                                        <p:tav tm="0">
                                          <p:val>
                                            <p:fltVal val="0"/>
                                          </p:val>
                                        </p:tav>
                                        <p:tav tm="100000">
                                          <p:val>
                                            <p:strVal val="#ppt_h"/>
                                          </p:val>
                                        </p:tav>
                                      </p:tavLst>
                                    </p:anim>
                                    <p:anim calcmode="lin" valueType="num">
                                      <p:cBhvr>
                                        <p:cTn id="27" dur="750" fill="hold"/>
                                        <p:tgtEl>
                                          <p:spTgt spid="18"/>
                                        </p:tgtEl>
                                        <p:attrNameLst>
                                          <p:attrName>style.rotation</p:attrName>
                                        </p:attrNameLst>
                                      </p:cBhvr>
                                      <p:tavLst>
                                        <p:tav tm="0">
                                          <p:val>
                                            <p:fltVal val="90"/>
                                          </p:val>
                                        </p:tav>
                                        <p:tav tm="100000">
                                          <p:val>
                                            <p:fltVal val="0"/>
                                          </p:val>
                                        </p:tav>
                                      </p:tavLst>
                                    </p:anim>
                                    <p:animEffect transition="in" filter="fade">
                                      <p:cBhvr>
                                        <p:cTn id="28" dur="75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ircle(in)">
                                      <p:cBhvr>
                                        <p:cTn id="33" dur="250"/>
                                        <p:tgtEl>
                                          <p:spTgt spid="19"/>
                                        </p:tgtEl>
                                      </p:cBhvr>
                                    </p:animEffect>
                                  </p:childTnLst>
                                </p:cTn>
                              </p:par>
                            </p:childTnLst>
                          </p:cTn>
                        </p:par>
                        <p:par>
                          <p:cTn id="34" fill="hold">
                            <p:stCondLst>
                              <p:cond delay="250"/>
                            </p:stCondLst>
                            <p:childTnLst>
                              <p:par>
                                <p:cTn id="35" presetID="2" presetClass="entr" presetSubtype="4"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750" fill="hold"/>
                                        <p:tgtEl>
                                          <p:spTgt spid="21"/>
                                        </p:tgtEl>
                                        <p:attrNameLst>
                                          <p:attrName>ppt_x</p:attrName>
                                        </p:attrNameLst>
                                      </p:cBhvr>
                                      <p:tavLst>
                                        <p:tav tm="0">
                                          <p:val>
                                            <p:strVal val="#ppt_x"/>
                                          </p:val>
                                        </p:tav>
                                        <p:tav tm="100000">
                                          <p:val>
                                            <p:strVal val="#ppt_x"/>
                                          </p:val>
                                        </p:tav>
                                      </p:tavLst>
                                    </p:anim>
                                    <p:anim calcmode="lin" valueType="num">
                                      <p:cBhvr additive="base">
                                        <p:cTn id="38"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ox(in)">
                                      <p:cBhvr>
                                        <p:cTn id="43" dur="250"/>
                                        <p:tgtEl>
                                          <p:spTgt spid="22"/>
                                        </p:tgtEl>
                                      </p:cBhvr>
                                    </p:animEffect>
                                  </p:childTnLst>
                                </p:cTn>
                              </p:par>
                            </p:childTnLst>
                          </p:cTn>
                        </p:par>
                        <p:par>
                          <p:cTn id="44" fill="hold">
                            <p:stCondLst>
                              <p:cond delay="250"/>
                            </p:stCondLst>
                            <p:childTnLst>
                              <p:par>
                                <p:cTn id="45" presetID="3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750" fill="hold"/>
                                        <p:tgtEl>
                                          <p:spTgt spid="24"/>
                                        </p:tgtEl>
                                        <p:attrNameLst>
                                          <p:attrName>ppt_w</p:attrName>
                                        </p:attrNameLst>
                                      </p:cBhvr>
                                      <p:tavLst>
                                        <p:tav tm="0">
                                          <p:val>
                                            <p:fltVal val="0"/>
                                          </p:val>
                                        </p:tav>
                                        <p:tav tm="100000">
                                          <p:val>
                                            <p:strVal val="#ppt_w"/>
                                          </p:val>
                                        </p:tav>
                                      </p:tavLst>
                                    </p:anim>
                                    <p:anim calcmode="lin" valueType="num">
                                      <p:cBhvr>
                                        <p:cTn id="48" dur="750" fill="hold"/>
                                        <p:tgtEl>
                                          <p:spTgt spid="24"/>
                                        </p:tgtEl>
                                        <p:attrNameLst>
                                          <p:attrName>ppt_h</p:attrName>
                                        </p:attrNameLst>
                                      </p:cBhvr>
                                      <p:tavLst>
                                        <p:tav tm="0">
                                          <p:val>
                                            <p:fltVal val="0"/>
                                          </p:val>
                                        </p:tav>
                                        <p:tav tm="100000">
                                          <p:val>
                                            <p:strVal val="#ppt_h"/>
                                          </p:val>
                                        </p:tav>
                                      </p:tavLst>
                                    </p:anim>
                                    <p:anim calcmode="lin" valueType="num">
                                      <p:cBhvr>
                                        <p:cTn id="49" dur="750" fill="hold"/>
                                        <p:tgtEl>
                                          <p:spTgt spid="24"/>
                                        </p:tgtEl>
                                        <p:attrNameLst>
                                          <p:attrName>style.rotation</p:attrName>
                                        </p:attrNameLst>
                                      </p:cBhvr>
                                      <p:tavLst>
                                        <p:tav tm="0">
                                          <p:val>
                                            <p:fltVal val="90"/>
                                          </p:val>
                                        </p:tav>
                                        <p:tav tm="100000">
                                          <p:val>
                                            <p:fltVal val="0"/>
                                          </p:val>
                                        </p:tav>
                                      </p:tavLst>
                                    </p:anim>
                                    <p:animEffect transition="in" filter="fade">
                                      <p:cBhvr>
                                        <p:cTn id="50" dur="75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ox(in)">
                                      <p:cBhvr>
                                        <p:cTn id="55" dur="250"/>
                                        <p:tgtEl>
                                          <p:spTgt spid="26"/>
                                        </p:tgtEl>
                                      </p:cBhvr>
                                    </p:animEffect>
                                  </p:childTnLst>
                                </p:cTn>
                              </p:par>
                            </p:childTnLst>
                          </p:cTn>
                        </p:par>
                        <p:par>
                          <p:cTn id="56" fill="hold">
                            <p:stCondLst>
                              <p:cond delay="250"/>
                            </p:stCondLst>
                            <p:childTnLst>
                              <p:par>
                                <p:cTn id="57" presetID="25" presetClass="entr" presetSubtype="0"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375"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60" dur="375"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61" dur="375" accel="50000" fill="hold">
                                          <p:stCondLst>
                                            <p:cond delay="375"/>
                                          </p:stCondLst>
                                        </p:cTn>
                                        <p:tgtEl>
                                          <p:spTgt spid="28"/>
                                        </p:tgtEl>
                                        <p:attrNameLst>
                                          <p:attrName>ppt_w</p:attrName>
                                        </p:attrNameLst>
                                      </p:cBhvr>
                                      <p:tavLst>
                                        <p:tav tm="0">
                                          <p:val>
                                            <p:strVal val="#ppt_w*.05"/>
                                          </p:val>
                                        </p:tav>
                                        <p:tav tm="100000">
                                          <p:val>
                                            <p:strVal val="#ppt_w"/>
                                          </p:val>
                                        </p:tav>
                                      </p:tavLst>
                                    </p:anim>
                                    <p:anim calcmode="lin" valueType="num">
                                      <p:cBhvr>
                                        <p:cTn id="62" dur="750" fill="hold"/>
                                        <p:tgtEl>
                                          <p:spTgt spid="28"/>
                                        </p:tgtEl>
                                        <p:attrNameLst>
                                          <p:attrName>ppt_h</p:attrName>
                                        </p:attrNameLst>
                                      </p:cBhvr>
                                      <p:tavLst>
                                        <p:tav tm="0">
                                          <p:val>
                                            <p:strVal val="#ppt_h"/>
                                          </p:val>
                                        </p:tav>
                                        <p:tav tm="100000">
                                          <p:val>
                                            <p:strVal val="#ppt_h"/>
                                          </p:val>
                                        </p:tav>
                                      </p:tavLst>
                                    </p:anim>
                                    <p:anim calcmode="lin" valueType="num">
                                      <p:cBhvr>
                                        <p:cTn id="63" dur="375"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64" dur="375"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65" dur="375" accel="50000" fill="hold">
                                          <p:stCondLst>
                                            <p:cond delay="375"/>
                                          </p:stCondLst>
                                        </p:cTn>
                                        <p:tgtEl>
                                          <p:spTgt spid="28"/>
                                        </p:tgtEl>
                                        <p:attrNameLst>
                                          <p:attrName>ppt_y</p:attrName>
                                        </p:attrNameLst>
                                      </p:cBhvr>
                                      <p:tavLst>
                                        <p:tav tm="0">
                                          <p:val>
                                            <p:strVal val="#ppt_y+.1"/>
                                          </p:val>
                                        </p:tav>
                                        <p:tav tm="100000">
                                          <p:val>
                                            <p:strVal val="#ppt_y"/>
                                          </p:val>
                                        </p:tav>
                                      </p:tavLst>
                                    </p:anim>
                                    <p:animEffect transition="in" filter="fade">
                                      <p:cBhvr>
                                        <p:cTn id="66" dur="750" decel="50000">
                                          <p:stCondLst>
                                            <p:cond delay="0"/>
                                          </p:stCondLst>
                                        </p:cTn>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18" grpId="0" animBg="1"/>
      <p:bldP spid="21" grpId="0" animBg="1"/>
      <p:bldP spid="24"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5169" y="0"/>
            <a:ext cx="12192000" cy="6858000"/>
          </a:xfrm>
          <a:prstGeom prst="rect">
            <a:avLst/>
          </a:prstGeom>
        </p:spPr>
      </p:pic>
      <p:sp>
        <p:nvSpPr>
          <p:cNvPr id="13" name="Text Placeholder 3">
            <a:extLst>
              <a:ext uri="{FF2B5EF4-FFF2-40B4-BE49-F238E27FC236}">
                <a16:creationId xmlns:a16="http://schemas.microsoft.com/office/drawing/2014/main" id="{D1D27205-C10D-9953-02D4-0B0EA42F2C73}"/>
              </a:ext>
            </a:extLst>
          </p:cNvPr>
          <p:cNvSpPr txBox="1">
            <a:spLocks/>
          </p:cNvSpPr>
          <p:nvPr/>
        </p:nvSpPr>
        <p:spPr>
          <a:xfrm>
            <a:off x="381000" y="289719"/>
            <a:ext cx="8839200"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Chủ</a:t>
            </a:r>
            <a:r>
              <a:rPr kumimoji="0" lang="en-US" sz="3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đề</a:t>
            </a:r>
            <a:r>
              <a:rPr kumimoji="0" lang="en-US" sz="3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Nước</a:t>
            </a:r>
            <a:r>
              <a:rPr kumimoji="0" lang="en-US" sz="3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và</a:t>
            </a:r>
            <a:r>
              <a:rPr kumimoji="0" lang="en-US" sz="3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hiện</a:t>
            </a:r>
            <a:r>
              <a:rPr kumimoji="0" lang="en-US" sz="3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tượng</a:t>
            </a:r>
            <a:r>
              <a:rPr kumimoji="0" lang="en-US" sz="3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tự</a:t>
            </a:r>
            <a:r>
              <a:rPr kumimoji="0" lang="en-US" sz="3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nhiên</a:t>
            </a:r>
            <a:endParaRPr kumimoji="0" lang="en-US" sz="3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 name="Picture 2" descr="https://baothainguyen.vn/UserFiles/image/2017/img0077.jpg">
            <a:extLst>
              <a:ext uri="{FF2B5EF4-FFF2-40B4-BE49-F238E27FC236}">
                <a16:creationId xmlns:a16="http://schemas.microsoft.com/office/drawing/2014/main" id="{089EF2AA-156D-99EF-369E-2989820489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066800"/>
            <a:ext cx="122682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87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plus(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5169" y="0"/>
            <a:ext cx="12192000" cy="6858000"/>
          </a:xfrm>
          <a:prstGeom prst="rect">
            <a:avLst/>
          </a:prstGeom>
        </p:spPr>
      </p:pic>
      <p:sp>
        <p:nvSpPr>
          <p:cNvPr id="5" name="Title 1">
            <a:extLst>
              <a:ext uri="{FF2B5EF4-FFF2-40B4-BE49-F238E27FC236}">
                <a16:creationId xmlns:a16="http://schemas.microsoft.com/office/drawing/2014/main" id="{08F60F7F-F9D2-DCB7-EE41-36FE38D53D26}"/>
              </a:ext>
            </a:extLst>
          </p:cNvPr>
          <p:cNvSpPr txBox="1">
            <a:spLocks/>
          </p:cNvSpPr>
          <p:nvPr/>
        </p:nvSpPr>
        <p:spPr>
          <a:xfrm>
            <a:off x="457200" y="155701"/>
            <a:ext cx="8686800"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atin typeface="Times New Roman" panose="02020603050405020304" pitchFamily="18" charset="0"/>
                <a:cs typeface="Times New Roman" panose="02020603050405020304" pitchFamily="18" charset="0"/>
              </a:rPr>
              <a:t>BIỆN PHÁP 2: XÂY DỰNG CÁC </a:t>
            </a:r>
            <a:r>
              <a:rPr lang="en-US" sz="3000" b="1" dirty="0" smtClean="0">
                <a:latin typeface="Times New Roman" panose="02020603050405020304" pitchFamily="18" charset="0"/>
                <a:cs typeface="Times New Roman" panose="02020603050405020304" pitchFamily="18" charset="0"/>
              </a:rPr>
              <a:t>HOẠT ĐỘNG DẠY </a:t>
            </a:r>
            <a:r>
              <a:rPr lang="en-US" sz="3000" b="1" dirty="0">
                <a:latin typeface="Times New Roman" panose="02020603050405020304" pitchFamily="18" charset="0"/>
                <a:cs typeface="Times New Roman" panose="02020603050405020304" pitchFamily="18" charset="0"/>
              </a:rPr>
              <a:t>TRẺ NHỮNG KỸ NĂNG CƠ BẢN</a:t>
            </a:r>
            <a:endParaRPr lang="en-US" sz="3000" dirty="0"/>
          </a:p>
        </p:txBody>
      </p:sp>
      <p:sp>
        <p:nvSpPr>
          <p:cNvPr id="6" name="Text Placeholder 4">
            <a:extLst>
              <a:ext uri="{FF2B5EF4-FFF2-40B4-BE49-F238E27FC236}">
                <a16:creationId xmlns:a16="http://schemas.microsoft.com/office/drawing/2014/main" id="{9B0F1CE2-8AF8-4FEC-5BC8-EE09B673B966}"/>
              </a:ext>
            </a:extLst>
          </p:cNvPr>
          <p:cNvSpPr txBox="1">
            <a:spLocks/>
          </p:cNvSpPr>
          <p:nvPr/>
        </p:nvSpPr>
        <p:spPr>
          <a:xfrm>
            <a:off x="609600" y="990600"/>
            <a:ext cx="6629399" cy="5715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phòng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tránh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bệnh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dịch</a:t>
            </a:r>
            <a:r>
              <a:rPr lang="en-US" sz="3000" b="1" dirty="0">
                <a:latin typeface="Times New Roman" panose="02020603050405020304" pitchFamily="18" charset="0"/>
                <a:cs typeface="Times New Roman" panose="02020603050405020304" pitchFamily="18" charset="0"/>
              </a:rPr>
              <a:t>:</a:t>
            </a:r>
          </a:p>
        </p:txBody>
      </p:sp>
      <p:pic>
        <p:nvPicPr>
          <p:cNvPr id="7" name="Content Placeholder 8">
            <a:extLst>
              <a:ext uri="{FF2B5EF4-FFF2-40B4-BE49-F238E27FC236}">
                <a16:creationId xmlns:a16="http://schemas.microsoft.com/office/drawing/2014/main" id="{F15138F7-5624-D425-7D9D-14EBFC0C838D}"/>
              </a:ext>
            </a:extLst>
          </p:cNvPr>
          <p:cNvPicPr>
            <a:picLocks noChangeAspect="1"/>
          </p:cNvPicPr>
          <p:nvPr/>
        </p:nvPicPr>
        <p:blipFill>
          <a:blip r:embed="rId4"/>
          <a:stretch>
            <a:fillRect/>
          </a:stretch>
        </p:blipFill>
        <p:spPr>
          <a:xfrm>
            <a:off x="0" y="1752599"/>
            <a:ext cx="6169025" cy="5105400"/>
          </a:xfrm>
          <a:prstGeom prst="rect">
            <a:avLst/>
          </a:prstGeom>
        </p:spPr>
      </p:pic>
      <p:pic>
        <p:nvPicPr>
          <p:cNvPr id="8" name="Content Placeholder 9">
            <a:extLst>
              <a:ext uri="{FF2B5EF4-FFF2-40B4-BE49-F238E27FC236}">
                <a16:creationId xmlns:a16="http://schemas.microsoft.com/office/drawing/2014/main" id="{88989226-E934-42E5-01EA-BED69608FAFD}"/>
              </a:ext>
            </a:extLst>
          </p:cNvPr>
          <p:cNvPicPr>
            <a:picLocks noChangeAspect="1"/>
          </p:cNvPicPr>
          <p:nvPr/>
        </p:nvPicPr>
        <p:blipFill>
          <a:blip r:embed="rId5"/>
          <a:stretch>
            <a:fillRect/>
          </a:stretch>
        </p:blipFill>
        <p:spPr>
          <a:xfrm>
            <a:off x="6204195" y="1752600"/>
            <a:ext cx="6022974" cy="5105400"/>
          </a:xfrm>
          <a:prstGeom prst="rect">
            <a:avLst/>
          </a:prstGeom>
        </p:spPr>
      </p:pic>
    </p:spTree>
    <p:extLst>
      <p:ext uri="{BB962C8B-B14F-4D97-AF65-F5344CB8AC3E}">
        <p14:creationId xmlns:p14="http://schemas.microsoft.com/office/powerpoint/2010/main" val="320648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9832"/>
            <a:ext cx="12192000" cy="6858000"/>
          </a:xfrm>
          <a:prstGeom prst="rect">
            <a:avLst/>
          </a:prstGeom>
        </p:spPr>
      </p:pic>
      <p:sp>
        <p:nvSpPr>
          <p:cNvPr id="5" name="Title 1">
            <a:extLst>
              <a:ext uri="{FF2B5EF4-FFF2-40B4-BE49-F238E27FC236}">
                <a16:creationId xmlns:a16="http://schemas.microsoft.com/office/drawing/2014/main" id="{9601EF17-53F4-0B4D-40B7-DA6433C00DEB}"/>
              </a:ext>
            </a:extLst>
          </p:cNvPr>
          <p:cNvSpPr txBox="1">
            <a:spLocks/>
          </p:cNvSpPr>
          <p:nvPr/>
        </p:nvSpPr>
        <p:spPr>
          <a:xfrm>
            <a:off x="-1143000" y="76200"/>
            <a:ext cx="82296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Kỹ</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năng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đội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mũ</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bảo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hiểm</a:t>
            </a:r>
            <a:endParaRPr lang="en-US" sz="3000" b="1" dirty="0">
              <a:latin typeface="Times New Roman" panose="02020603050405020304" pitchFamily="18" charset="0"/>
              <a:cs typeface="Times New Roman" panose="02020603050405020304" pitchFamily="18" charset="0"/>
            </a:endParaRPr>
          </a:p>
        </p:txBody>
      </p:sp>
      <p:pic>
        <p:nvPicPr>
          <p:cNvPr id="6" name="Content Placeholder 7">
            <a:extLst>
              <a:ext uri="{FF2B5EF4-FFF2-40B4-BE49-F238E27FC236}">
                <a16:creationId xmlns:a16="http://schemas.microsoft.com/office/drawing/2014/main" id="{5C368111-D61A-FDC0-77C5-660820E4943C}"/>
              </a:ext>
            </a:extLst>
          </p:cNvPr>
          <p:cNvPicPr>
            <a:picLocks noChangeAspect="1"/>
          </p:cNvPicPr>
          <p:nvPr/>
        </p:nvPicPr>
        <p:blipFill>
          <a:blip r:embed="rId4"/>
          <a:stretch>
            <a:fillRect/>
          </a:stretch>
        </p:blipFill>
        <p:spPr>
          <a:xfrm>
            <a:off x="1" y="762000"/>
            <a:ext cx="6019802" cy="6096000"/>
          </a:xfrm>
          <a:prstGeom prst="rect">
            <a:avLst/>
          </a:prstGeom>
        </p:spPr>
      </p:pic>
      <p:pic>
        <p:nvPicPr>
          <p:cNvPr id="7" name="Content Placeholder 6">
            <a:extLst>
              <a:ext uri="{FF2B5EF4-FFF2-40B4-BE49-F238E27FC236}">
                <a16:creationId xmlns:a16="http://schemas.microsoft.com/office/drawing/2014/main" id="{3436F3B8-E084-7647-8AA6-E3CADFEEAE9C}"/>
              </a:ext>
            </a:extLst>
          </p:cNvPr>
          <p:cNvPicPr>
            <a:picLocks noChangeAspect="1"/>
          </p:cNvPicPr>
          <p:nvPr/>
        </p:nvPicPr>
        <p:blipFill>
          <a:blip r:embed="rId5"/>
          <a:stretch>
            <a:fillRect/>
          </a:stretch>
        </p:blipFill>
        <p:spPr>
          <a:xfrm>
            <a:off x="6096000" y="762000"/>
            <a:ext cx="6096000" cy="6096000"/>
          </a:xfrm>
          <a:prstGeom prst="rect">
            <a:avLst/>
          </a:prstGeom>
        </p:spPr>
      </p:pic>
    </p:spTree>
    <p:extLst>
      <p:ext uri="{BB962C8B-B14F-4D97-AF65-F5344CB8AC3E}">
        <p14:creationId xmlns:p14="http://schemas.microsoft.com/office/powerpoint/2010/main" val="347892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2345" y="0"/>
            <a:ext cx="12192000" cy="6858000"/>
          </a:xfrm>
          <a:prstGeom prst="rect">
            <a:avLst/>
          </a:prstGeom>
        </p:spPr>
      </p:pic>
      <p:sp>
        <p:nvSpPr>
          <p:cNvPr id="5" name="Title 1">
            <a:extLst>
              <a:ext uri="{FF2B5EF4-FFF2-40B4-BE49-F238E27FC236}">
                <a16:creationId xmlns:a16="http://schemas.microsoft.com/office/drawing/2014/main" id="{24A89C13-6779-D47E-C0A8-D48335959C36}"/>
              </a:ext>
            </a:extLst>
          </p:cNvPr>
          <p:cNvSpPr txBox="1">
            <a:spLocks/>
          </p:cNvSpPr>
          <p:nvPr/>
        </p:nvSpPr>
        <p:spPr>
          <a:xfrm>
            <a:off x="-76200" y="445254"/>
            <a:ext cx="9829800" cy="6215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atin typeface="Times New Roman" panose="02020603050405020304" pitchFamily="18" charset="0"/>
                <a:cs typeface="Times New Roman" panose="02020603050405020304" pitchFamily="18" charset="0"/>
              </a:rPr>
              <a:t>BIỆN PHÁP 3: THƯỜNG XUYÊN SỬ DỤNG CÁC TÌNH HUỐNG GIẢ ĐỊNH ĐỂ DẠY TRẺ CÁC KỸ NĂNG TỰ BẢO VỆ BẢN THÂN</a:t>
            </a:r>
          </a:p>
        </p:txBody>
      </p:sp>
      <p:sp>
        <p:nvSpPr>
          <p:cNvPr id="7" name="Text Placeholder 4">
            <a:extLst>
              <a:ext uri="{FF2B5EF4-FFF2-40B4-BE49-F238E27FC236}">
                <a16:creationId xmlns:a16="http://schemas.microsoft.com/office/drawing/2014/main" id="{0714E9FB-2FB3-477D-5C89-79E816BCF55B}"/>
              </a:ext>
            </a:extLst>
          </p:cNvPr>
          <p:cNvSpPr txBox="1">
            <a:spLocks/>
          </p:cNvSpPr>
          <p:nvPr/>
        </p:nvSpPr>
        <p:spPr>
          <a:xfrm>
            <a:off x="0" y="1447801"/>
            <a:ext cx="11125200" cy="4571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Tình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huống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thứ</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nhất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Người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lạ</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cho</a:t>
            </a:r>
            <a:r>
              <a:rPr lang="en-US" sz="3000" b="1" dirty="0">
                <a:latin typeface="Times New Roman" panose="02020603050405020304" pitchFamily="18" charset="0"/>
                <a:cs typeface="Times New Roman" panose="02020603050405020304" pitchFamily="18" charset="0"/>
              </a:rPr>
              <a:t> bánh, </a:t>
            </a:r>
            <a:r>
              <a:rPr lang="en-US" sz="3000" b="1" dirty="0" err="1">
                <a:latin typeface="Times New Roman" panose="02020603050405020304" pitchFamily="18" charset="0"/>
                <a:cs typeface="Times New Roman" panose="02020603050405020304" pitchFamily="18" charset="0"/>
              </a:rPr>
              <a:t>kẹo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đồ</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ăn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đồ</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chơi</a:t>
            </a:r>
            <a:r>
              <a:rPr lang="en-US" sz="3000" b="1" dirty="0">
                <a:latin typeface="Times New Roman" panose="02020603050405020304" pitchFamily="18" charset="0"/>
                <a:cs typeface="Times New Roman" panose="02020603050405020304" pitchFamily="18" charset="0"/>
              </a:rPr>
              <a:t> </a:t>
            </a:r>
          </a:p>
        </p:txBody>
      </p:sp>
      <p:pic>
        <p:nvPicPr>
          <p:cNvPr id="8" name="Content Placeholder 6">
            <a:extLst>
              <a:ext uri="{FF2B5EF4-FFF2-40B4-BE49-F238E27FC236}">
                <a16:creationId xmlns:a16="http://schemas.microsoft.com/office/drawing/2014/main" id="{147673AE-CACD-9C80-4303-BB97B8E33C2D}"/>
              </a:ext>
            </a:extLst>
          </p:cNvPr>
          <p:cNvPicPr>
            <a:picLocks noChangeAspect="1"/>
          </p:cNvPicPr>
          <p:nvPr/>
        </p:nvPicPr>
        <p:blipFill>
          <a:blip r:embed="rId4"/>
          <a:stretch>
            <a:fillRect/>
          </a:stretch>
        </p:blipFill>
        <p:spPr>
          <a:xfrm>
            <a:off x="0" y="2133600"/>
            <a:ext cx="6021388" cy="4724400"/>
          </a:xfrm>
          <a:prstGeom prst="rect">
            <a:avLst/>
          </a:prstGeom>
        </p:spPr>
      </p:pic>
      <p:pic>
        <p:nvPicPr>
          <p:cNvPr id="9" name="Content Placeholder 7">
            <a:extLst>
              <a:ext uri="{FF2B5EF4-FFF2-40B4-BE49-F238E27FC236}">
                <a16:creationId xmlns:a16="http://schemas.microsoft.com/office/drawing/2014/main" id="{0490CA70-DF04-E119-1E3D-18828CB576A1}"/>
              </a:ext>
            </a:extLst>
          </p:cNvPr>
          <p:cNvPicPr>
            <a:picLocks noChangeAspect="1"/>
          </p:cNvPicPr>
          <p:nvPr/>
        </p:nvPicPr>
        <p:blipFill>
          <a:blip r:embed="rId5"/>
          <a:stretch>
            <a:fillRect/>
          </a:stretch>
        </p:blipFill>
        <p:spPr>
          <a:xfrm>
            <a:off x="6172200" y="2133600"/>
            <a:ext cx="6019800" cy="4724400"/>
          </a:xfrm>
          <a:prstGeom prst="rect">
            <a:avLst/>
          </a:prstGeom>
        </p:spPr>
      </p:pic>
    </p:spTree>
    <p:extLst>
      <p:ext uri="{BB962C8B-B14F-4D97-AF65-F5344CB8AC3E}">
        <p14:creationId xmlns:p14="http://schemas.microsoft.com/office/powerpoint/2010/main" val="209632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childTnLst>
                          </p:cTn>
                        </p:par>
                        <p:par>
                          <p:cTn id="11" fill="hold">
                            <p:stCondLst>
                              <p:cond delay="43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calcmode="lin" valueType="num">
                                      <p:cBhvr>
                                        <p:cTn id="14"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750" fill="hold"/>
                                        <p:tgtEl>
                                          <p:spTgt spid="7"/>
                                        </p:tgtEl>
                                        <p:attrNameLst>
                                          <p:attrName>ppt_y</p:attrName>
                                        </p:attrNameLst>
                                      </p:cBhvr>
                                      <p:tavLst>
                                        <p:tav tm="0">
                                          <p:val>
                                            <p:strVal val="#ppt_y"/>
                                          </p:val>
                                        </p:tav>
                                        <p:tav tm="100000">
                                          <p:val>
                                            <p:strVal val="#ppt_y"/>
                                          </p:val>
                                        </p:tav>
                                      </p:tavLst>
                                    </p:anim>
                                    <p:anim calcmode="lin" valueType="num">
                                      <p:cBhvr>
                                        <p:cTn id="16"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750" tmFilter="0,0; .5, 1; 1, 1"/>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5169" y="0"/>
            <a:ext cx="12192000" cy="6858000"/>
          </a:xfrm>
          <a:prstGeom prst="rect">
            <a:avLst/>
          </a:prstGeom>
        </p:spPr>
      </p:pic>
      <p:sp>
        <p:nvSpPr>
          <p:cNvPr id="5" name="Title 1">
            <a:extLst>
              <a:ext uri="{FF2B5EF4-FFF2-40B4-BE49-F238E27FC236}">
                <a16:creationId xmlns:a16="http://schemas.microsoft.com/office/drawing/2014/main" id="{FF1177A8-3AA4-B602-0B71-3592D873C199}"/>
              </a:ext>
            </a:extLst>
          </p:cNvPr>
          <p:cNvSpPr txBox="1">
            <a:spLocks/>
          </p:cNvSpPr>
          <p:nvPr/>
        </p:nvSpPr>
        <p:spPr>
          <a:xfrm>
            <a:off x="16412" y="76200"/>
            <a:ext cx="9432388" cy="9604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Tình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huống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thứ</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hai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Bị</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bố</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mẹ</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khi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xem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lễ</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hội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siêu</a:t>
            </a:r>
            <a:r>
              <a:rPr lang="en-US" sz="3000" b="1" dirty="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thị</a:t>
            </a:r>
            <a:r>
              <a:rPr lang="en-US" sz="3000" b="1" dirty="0" smtClean="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khu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vui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chơi</a:t>
            </a:r>
            <a:r>
              <a:rPr lang="en-US" sz="3000" b="1" dirty="0">
                <a:latin typeface="Times New Roman" panose="02020603050405020304" pitchFamily="18" charset="0"/>
                <a:cs typeface="Times New Roman" panose="02020603050405020304" pitchFamily="18" charset="0"/>
              </a:rPr>
              <a:t> </a:t>
            </a:r>
          </a:p>
        </p:txBody>
      </p:sp>
      <p:pic>
        <p:nvPicPr>
          <p:cNvPr id="6" name="Content Placeholder 6">
            <a:extLst>
              <a:ext uri="{FF2B5EF4-FFF2-40B4-BE49-F238E27FC236}">
                <a16:creationId xmlns:a16="http://schemas.microsoft.com/office/drawing/2014/main" id="{B143F32C-9C8E-F605-AA50-B7BFEACA59CF}"/>
              </a:ext>
            </a:extLst>
          </p:cNvPr>
          <p:cNvPicPr>
            <a:picLocks noChangeAspect="1"/>
          </p:cNvPicPr>
          <p:nvPr/>
        </p:nvPicPr>
        <p:blipFill>
          <a:blip r:embed="rId4"/>
          <a:stretch>
            <a:fillRect/>
          </a:stretch>
        </p:blipFill>
        <p:spPr>
          <a:xfrm>
            <a:off x="0" y="1120776"/>
            <a:ext cx="6021388" cy="5737224"/>
          </a:xfrm>
          <a:prstGeom prst="rect">
            <a:avLst/>
          </a:prstGeom>
        </p:spPr>
      </p:pic>
      <p:pic>
        <p:nvPicPr>
          <p:cNvPr id="7" name="Picture 7">
            <a:extLst>
              <a:ext uri="{FF2B5EF4-FFF2-40B4-BE49-F238E27FC236}">
                <a16:creationId xmlns:a16="http://schemas.microsoft.com/office/drawing/2014/main" id="{371CC0B0-77ED-14D0-40B0-37E322195034}"/>
              </a:ext>
            </a:extLst>
          </p:cNvPr>
          <p:cNvPicPr>
            <a:picLocks noChangeAspect="1"/>
          </p:cNvPicPr>
          <p:nvPr/>
        </p:nvPicPr>
        <p:blipFill>
          <a:blip r:embed="rId5"/>
          <a:stretch>
            <a:fillRect/>
          </a:stretch>
        </p:blipFill>
        <p:spPr>
          <a:xfrm>
            <a:off x="6096000" y="1120776"/>
            <a:ext cx="6096000" cy="5737223"/>
          </a:xfrm>
          <a:prstGeom prst="rect">
            <a:avLst/>
          </a:prstGeom>
        </p:spPr>
      </p:pic>
    </p:spTree>
    <p:extLst>
      <p:ext uri="{BB962C8B-B14F-4D97-AF65-F5344CB8AC3E}">
        <p14:creationId xmlns:p14="http://schemas.microsoft.com/office/powerpoint/2010/main" val="390559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edg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5169" y="0"/>
            <a:ext cx="12192000" cy="6858000"/>
          </a:xfrm>
          <a:prstGeom prst="rect">
            <a:avLst/>
          </a:prstGeom>
        </p:spPr>
      </p:pic>
      <p:sp>
        <p:nvSpPr>
          <p:cNvPr id="5" name="Title 1">
            <a:extLst>
              <a:ext uri="{FF2B5EF4-FFF2-40B4-BE49-F238E27FC236}">
                <a16:creationId xmlns:a16="http://schemas.microsoft.com/office/drawing/2014/main" id="{796CC321-9DAA-718F-F431-57DF21298B8A}"/>
              </a:ext>
            </a:extLst>
          </p:cNvPr>
          <p:cNvSpPr txBox="1">
            <a:spLocks/>
          </p:cNvSpPr>
          <p:nvPr/>
        </p:nvSpPr>
        <p:spPr>
          <a:xfrm>
            <a:off x="0" y="152400"/>
            <a:ext cx="1082040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atin typeface="Times New Roman" panose="02020603050405020304" pitchFamily="18" charset="0"/>
                <a:cs typeface="Times New Roman" panose="02020603050405020304" pitchFamily="18" charset="0"/>
              </a:rPr>
              <a:t>BIỆN PHÁP 4: TUYÊN TRUYỀN TỚI CÁC BẬC PHỤ HUYNH CÁCH DẠY TRẺ KỸ NĂNG TỰ BẢO VỆ BẢN THÂN</a:t>
            </a:r>
          </a:p>
        </p:txBody>
      </p:sp>
      <p:pic>
        <p:nvPicPr>
          <p:cNvPr id="6" name="Content Placeholder 6">
            <a:extLst>
              <a:ext uri="{FF2B5EF4-FFF2-40B4-BE49-F238E27FC236}">
                <a16:creationId xmlns:a16="http://schemas.microsoft.com/office/drawing/2014/main" id="{199CB896-470C-A0DE-9E5D-09AE22EB2853}"/>
              </a:ext>
            </a:extLst>
          </p:cNvPr>
          <p:cNvPicPr>
            <a:picLocks noChangeAspect="1"/>
          </p:cNvPicPr>
          <p:nvPr/>
        </p:nvPicPr>
        <p:blipFill>
          <a:blip r:embed="rId4"/>
          <a:stretch>
            <a:fillRect/>
          </a:stretch>
        </p:blipFill>
        <p:spPr>
          <a:xfrm>
            <a:off x="41031" y="1189038"/>
            <a:ext cx="6019800" cy="2925762"/>
          </a:xfrm>
          <a:prstGeom prst="rect">
            <a:avLst/>
          </a:prstGeom>
        </p:spPr>
      </p:pic>
      <p:pic>
        <p:nvPicPr>
          <p:cNvPr id="7" name="Content Placeholder 7">
            <a:extLst>
              <a:ext uri="{FF2B5EF4-FFF2-40B4-BE49-F238E27FC236}">
                <a16:creationId xmlns:a16="http://schemas.microsoft.com/office/drawing/2014/main" id="{3E79AA13-33A4-50EF-E86F-E9B93B84414E}"/>
              </a:ext>
            </a:extLst>
          </p:cNvPr>
          <p:cNvPicPr>
            <a:picLocks noChangeAspect="1"/>
          </p:cNvPicPr>
          <p:nvPr/>
        </p:nvPicPr>
        <p:blipFill>
          <a:blip r:embed="rId5"/>
          <a:stretch>
            <a:fillRect/>
          </a:stretch>
        </p:blipFill>
        <p:spPr>
          <a:xfrm>
            <a:off x="6096000" y="1189038"/>
            <a:ext cx="6096000" cy="2925762"/>
          </a:xfrm>
          <a:prstGeom prst="rect">
            <a:avLst/>
          </a:prstGeom>
        </p:spPr>
      </p:pic>
      <p:pic>
        <p:nvPicPr>
          <p:cNvPr id="8" name="Picture 8">
            <a:extLst>
              <a:ext uri="{FF2B5EF4-FFF2-40B4-BE49-F238E27FC236}">
                <a16:creationId xmlns:a16="http://schemas.microsoft.com/office/drawing/2014/main" id="{F45C2D90-5649-BB87-65B4-84E9220B2DD3}"/>
              </a:ext>
            </a:extLst>
          </p:cNvPr>
          <p:cNvPicPr>
            <a:picLocks noChangeAspect="1"/>
          </p:cNvPicPr>
          <p:nvPr/>
        </p:nvPicPr>
        <p:blipFill>
          <a:blip r:embed="rId6"/>
          <a:stretch>
            <a:fillRect/>
          </a:stretch>
        </p:blipFill>
        <p:spPr>
          <a:xfrm>
            <a:off x="2057400" y="4147564"/>
            <a:ext cx="6781800" cy="2786636"/>
          </a:xfrm>
          <a:prstGeom prst="rect">
            <a:avLst/>
          </a:prstGeom>
        </p:spPr>
      </p:pic>
    </p:spTree>
    <p:extLst>
      <p:ext uri="{BB962C8B-B14F-4D97-AF65-F5344CB8AC3E}">
        <p14:creationId xmlns:p14="http://schemas.microsoft.com/office/powerpoint/2010/main" val="134345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strVal val="#ppt_w+.3"/>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1524000" y="0"/>
            <a:ext cx="9144000" cy="6858000"/>
          </a:xfrm>
        </p:spPr>
        <p:txBody>
          <a:bodyPr>
            <a:normAutofit/>
          </a:bodyPr>
          <a:lstStyle/>
          <a:p>
            <a:pPr marL="0" indent="0">
              <a:buNone/>
            </a:pPr>
            <a:endParaRPr lang="en-US" sz="1800" dirty="0">
              <a:latin typeface="Times New Roman" pitchFamily="18" charset="0"/>
              <a:cs typeface="Times New Roman" pitchFamily="18" charset="0"/>
            </a:endParaRPr>
          </a:p>
          <a:p>
            <a:pPr marL="0" indent="0">
              <a:buNone/>
            </a:pPr>
            <a:endParaRPr lang="en-US" sz="1800" dirty="0">
              <a:latin typeface="Times New Roman" pitchFamily="18" charset="0"/>
              <a:cs typeface="Times New Roman" pitchFamily="18" charset="0"/>
            </a:endParaRPr>
          </a:p>
          <a:p>
            <a:pPr marL="0" indent="0">
              <a:buNone/>
            </a:pPr>
            <a:endParaRPr lang="en-US" sz="1800" b="1" dirty="0">
              <a:latin typeface="Times New Roman" pitchFamily="18" charset="0"/>
              <a:cs typeface="Times New Roman" pitchFamily="18" charset="0"/>
            </a:endParaRPr>
          </a:p>
          <a:p>
            <a:pPr marL="0" indent="0">
              <a:buNone/>
            </a:pPr>
            <a:endParaRPr lang="en-US" sz="1800" dirty="0">
              <a:latin typeface="Times New Roman" pitchFamily="18" charset="0"/>
              <a:cs typeface="Times New Roman" pitchFamily="18" charset="0"/>
            </a:endParaRPr>
          </a:p>
        </p:txBody>
      </p:sp>
      <p:sp>
        <p:nvSpPr>
          <p:cNvPr id="2" name="Rectangle 1"/>
          <p:cNvSpPr/>
          <p:nvPr/>
        </p:nvSpPr>
        <p:spPr>
          <a:xfrm>
            <a:off x="533400" y="1149727"/>
            <a:ext cx="7848600" cy="4099584"/>
          </a:xfrm>
          <a:prstGeom prst="rect">
            <a:avLst/>
          </a:prstGeom>
        </p:spPr>
        <p:txBody>
          <a:bodyPr wrap="square">
            <a:spAutoFit/>
          </a:body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IV. KẾT QUẢ ĐẠT ĐƯỢC</a:t>
            </a: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trẻ</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Times New Roman"/>
                <a:cs typeface="Times New Roman" pitchFamily="18" charset="0"/>
              </a:rPr>
              <a:t>         - </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T</a:t>
            </a:r>
            <a:r>
              <a:rPr kumimoji="0" lang="nl-NL" sz="2400" b="0" i="0" u="none" strike="noStrike" kern="1200" cap="none" spc="0" normalizeH="0" baseline="0" noProof="0" dirty="0">
                <a:ln>
                  <a:noFill/>
                </a:ln>
                <a:solidFill>
                  <a:prstClr val="black"/>
                </a:solidFill>
                <a:effectLst/>
                <a:uLnTx/>
                <a:uFillTx/>
                <a:latin typeface="Times New Roman"/>
                <a:ea typeface="Times New Roman"/>
                <a:cs typeface="+mn-cs"/>
              </a:rPr>
              <a:t>rẻ nhận thức rất nhanh và biết ứng dụng vào trong cuộc sống thông qua việc trẻ được trải nghiệm trong các hoạt động hoc và vui chơi. </a:t>
            </a:r>
            <a:endParaRPr kumimoji="0" lang="en-US" sz="2400" b="0" i="0" u="none" strike="noStrike" kern="1200" cap="none" spc="0" normalizeH="0" baseline="0" noProof="0" dirty="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a:ea typeface="Times New Roman"/>
                <a:cs typeface="+mn-cs"/>
              </a:rPr>
              <a:t>         - </a:t>
            </a:r>
            <a:r>
              <a:rPr kumimoji="0" lang="nl-NL" sz="2400" b="0" i="0" u="none" strike="noStrike" kern="1200" cap="none" spc="0" normalizeH="0" baseline="0" noProof="0" dirty="0">
                <a:ln>
                  <a:noFill/>
                </a:ln>
                <a:solidFill>
                  <a:prstClr val="black"/>
                </a:solidFill>
                <a:effectLst/>
                <a:uLnTx/>
                <a:uFillTx/>
                <a:latin typeface="Times New Roman"/>
                <a:ea typeface="Times New Roman"/>
                <a:cs typeface="+mn-cs"/>
              </a:rPr>
              <a:t>Trẻ có ý thức tốt hơn trong việc tránh xa các đồ vật </a:t>
            </a:r>
            <a:r>
              <a:rPr kumimoji="0" lang="nl-NL" sz="2400" b="0" i="0" u="none" strike="noStrike" kern="1200" cap="none" spc="0" normalizeH="0" baseline="0" noProof="0" dirty="0" smtClean="0">
                <a:ln>
                  <a:noFill/>
                </a:ln>
                <a:solidFill>
                  <a:prstClr val="black"/>
                </a:solidFill>
                <a:effectLst/>
                <a:uLnTx/>
                <a:uFillTx/>
                <a:latin typeface="Times New Roman"/>
                <a:ea typeface="Times New Roman"/>
                <a:cs typeface="+mn-cs"/>
              </a:rPr>
              <a:t>gây</a:t>
            </a:r>
            <a:r>
              <a:rPr kumimoji="0" lang="nl-NL" sz="2400" b="0" i="0" u="none" strike="noStrike" kern="1200" cap="none" spc="0" normalizeH="0" noProof="0" dirty="0" smtClean="0">
                <a:ln>
                  <a:noFill/>
                </a:ln>
                <a:solidFill>
                  <a:prstClr val="black"/>
                </a:solidFill>
                <a:effectLst/>
                <a:uLnTx/>
                <a:uFillTx/>
                <a:latin typeface="Times New Roman"/>
                <a:ea typeface="Times New Roman"/>
                <a:cs typeface="+mn-cs"/>
              </a:rPr>
              <a:t> nguy hiểm,</a:t>
            </a:r>
            <a:r>
              <a:rPr kumimoji="0" lang="nl-NL" sz="2400" b="0" i="0" u="none" strike="noStrike" kern="1200" cap="none" spc="0" normalizeH="0" baseline="0" noProof="0" dirty="0" smtClean="0">
                <a:ln>
                  <a:noFill/>
                </a:ln>
                <a:solidFill>
                  <a:prstClr val="black"/>
                </a:solidFill>
                <a:effectLst/>
                <a:uLnTx/>
                <a:uFillTx/>
                <a:latin typeface="Times New Roman"/>
                <a:ea typeface="Times New Roman"/>
                <a:cs typeface="+mn-cs"/>
              </a:rPr>
              <a:t> </a:t>
            </a:r>
            <a:r>
              <a:rPr kumimoji="0" lang="nl-NL" sz="2400" b="0" i="0" u="none" strike="noStrike" kern="1200" cap="none" spc="0" normalizeH="0" baseline="0" noProof="0" dirty="0">
                <a:ln>
                  <a:noFill/>
                </a:ln>
                <a:solidFill>
                  <a:prstClr val="black"/>
                </a:solidFill>
                <a:effectLst/>
                <a:uLnTx/>
                <a:uFillTx/>
                <a:latin typeface="Times New Roman"/>
                <a:ea typeface="Times New Roman"/>
                <a:cs typeface="+mn-cs"/>
              </a:rPr>
              <a:t>tránh xa những nơi nguy </a:t>
            </a:r>
            <a:r>
              <a:rPr kumimoji="0" lang="nl-NL" sz="2400" b="0" i="0" u="none" strike="noStrike" kern="1200" cap="none" spc="0" normalizeH="0" baseline="0" noProof="0" dirty="0" smtClean="0">
                <a:ln>
                  <a:noFill/>
                </a:ln>
                <a:solidFill>
                  <a:prstClr val="black"/>
                </a:solidFill>
                <a:effectLst/>
                <a:uLnTx/>
                <a:uFillTx/>
                <a:latin typeface="Times New Roman"/>
                <a:ea typeface="Times New Roman"/>
                <a:cs typeface="+mn-cs"/>
              </a:rPr>
              <a:t>hiểm...</a:t>
            </a:r>
            <a:r>
              <a:rPr kumimoji="0" lang="nl-NL" sz="2400" b="0" i="0" u="none" strike="noStrike" kern="1200" cap="none" spc="0" normalizeH="0" baseline="0" noProof="0" dirty="0">
                <a:ln>
                  <a:noFill/>
                </a:ln>
                <a:solidFill>
                  <a:prstClr val="black"/>
                </a:solidFill>
                <a:effectLst/>
                <a:uLnTx/>
                <a:uFillTx/>
                <a:latin typeface="Times New Roman"/>
                <a:ea typeface="Times New Roman"/>
                <a:cs typeface="+mn-cs"/>
              </a:rPr>
              <a:t>trẻ càng mạnh dạn, tự tin hơn, nhận thức được giới tính của bản thân, biết bảo vệ bản thân trước những nguy cơ xâm hại cơ thể.</a:t>
            </a:r>
            <a:endParaRPr kumimoji="0" lang="en-US" sz="2400" b="0" i="0" u="none" strike="noStrike" kern="1200" cap="none" spc="0" normalizeH="0" baseline="0" noProof="0" dirty="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4" name="Hình ảnh 3" descr="Ảnh có chứa đồ chơi, búp bê, đồ họa véc-tơ&#10;&#10;Mô tả được tạo tự động">
            <a:extLst>
              <a:ext uri="{FF2B5EF4-FFF2-40B4-BE49-F238E27FC236}">
                <a16:creationId xmlns:a16="http://schemas.microsoft.com/office/drawing/2014/main" id="{4050069F-1759-DDAC-D28F-D3B2BEE7E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304800"/>
            <a:ext cx="3971925" cy="5705475"/>
          </a:xfrm>
          <a:prstGeom prst="rect">
            <a:avLst/>
          </a:prstGeom>
        </p:spPr>
      </p:pic>
    </p:spTree>
    <p:extLst>
      <p:ext uri="{BB962C8B-B14F-4D97-AF65-F5344CB8AC3E}">
        <p14:creationId xmlns:p14="http://schemas.microsoft.com/office/powerpoint/2010/main" val="411605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nodeType="clickEffect">
                                  <p:stCondLst>
                                    <p:cond delay="0"/>
                                  </p:stCondLst>
                                  <p:iterate type="lt">
                                    <p:tmPct val="10000"/>
                                  </p:iterate>
                                  <p:childTnLst>
                                    <p:set>
                                      <p:cBhvr>
                                        <p:cTn id="13" dur="1" fill="hold">
                                          <p:stCondLst>
                                            <p:cond delay="0"/>
                                          </p:stCondLst>
                                        </p:cTn>
                                        <p:tgtEl>
                                          <p:spTgt spid="2">
                                            <p:txEl>
                                              <p:pRg st="0" end="0"/>
                                            </p:txEl>
                                          </p:spTgt>
                                        </p:tgtEl>
                                        <p:attrNameLst>
                                          <p:attrName>style.visibility</p:attrName>
                                        </p:attrNameLst>
                                      </p:cBhvr>
                                      <p:to>
                                        <p:strVal val="visible"/>
                                      </p:to>
                                    </p:set>
                                    <p:anim by="(-#ppt_w*2)" calcmode="lin" valueType="num">
                                      <p:cBhvr rctx="PPT">
                                        <p:cTn id="14" dur="375" autoRev="1" fill="hold">
                                          <p:stCondLst>
                                            <p:cond delay="0"/>
                                          </p:stCondLst>
                                        </p:cTn>
                                        <p:tgtEl>
                                          <p:spTgt spid="2">
                                            <p:txEl>
                                              <p:pRg st="0" end="0"/>
                                            </p:txEl>
                                          </p:spTgt>
                                        </p:tgtEl>
                                        <p:attrNameLst>
                                          <p:attrName>ppt_w</p:attrName>
                                        </p:attrNameLst>
                                      </p:cBhvr>
                                    </p:anim>
                                    <p:anim by="(#ppt_w*0.50)" calcmode="lin" valueType="num">
                                      <p:cBhvr>
                                        <p:cTn id="15" dur="375" decel="50000" autoRev="1" fill="hold">
                                          <p:stCondLst>
                                            <p:cond delay="0"/>
                                          </p:stCondLst>
                                        </p:cTn>
                                        <p:tgtEl>
                                          <p:spTgt spid="2">
                                            <p:txEl>
                                              <p:pRg st="0" end="0"/>
                                            </p:txEl>
                                          </p:spTgt>
                                        </p:tgtEl>
                                        <p:attrNameLst>
                                          <p:attrName>ppt_x</p:attrName>
                                        </p:attrNameLst>
                                      </p:cBhvr>
                                    </p:anim>
                                    <p:anim from="(-#ppt_h/2)" to="(#ppt_y)" calcmode="lin" valueType="num">
                                      <p:cBhvr>
                                        <p:cTn id="16" dur="750" fill="hold">
                                          <p:stCondLst>
                                            <p:cond delay="0"/>
                                          </p:stCondLst>
                                        </p:cTn>
                                        <p:tgtEl>
                                          <p:spTgt spid="2">
                                            <p:txEl>
                                              <p:pRg st="0" end="0"/>
                                            </p:txEl>
                                          </p:spTgt>
                                        </p:tgtEl>
                                        <p:attrNameLst>
                                          <p:attrName>ppt_y</p:attrName>
                                        </p:attrNameLst>
                                      </p:cBhvr>
                                    </p:anim>
                                    <p:animRot by="21600000">
                                      <p:cBhvr>
                                        <p:cTn id="17" dur="750" fill="hold">
                                          <p:stCondLst>
                                            <p:cond delay="0"/>
                                          </p:stCondLst>
                                        </p:cTn>
                                        <p:tgtEl>
                                          <p:spTgt spid="2">
                                            <p:txEl>
                                              <p:pRg st="0" end="0"/>
                                            </p:txEl>
                                          </p:spTgt>
                                        </p:tgtEl>
                                        <p:attrNameLst>
                                          <p:attrName>r</p:attrName>
                                        </p:attrNameLst>
                                      </p:cBhvr>
                                    </p:animRot>
                                  </p:childTnLst>
                                </p:cTn>
                              </p:par>
                            </p:childTnLst>
                          </p:cTn>
                        </p:par>
                        <p:par>
                          <p:cTn id="18" fill="hold">
                            <p:stCondLst>
                              <p:cond delay="1875"/>
                            </p:stCondLst>
                            <p:childTnLst>
                              <p:par>
                                <p:cTn id="19" presetID="41" presetClass="entr" presetSubtype="0" fill="hold" nodeType="afterEffect">
                                  <p:stCondLst>
                                    <p:cond delay="0"/>
                                  </p:stCondLst>
                                  <p:iterate type="lt">
                                    <p:tmPct val="10000"/>
                                  </p:iterate>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p:cTn id="21" dur="50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23" dur="50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 calcmode="lin" valueType="num">
                                      <p:cBhvr>
                                        <p:cTn id="30"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 calcmode="lin" valueType="num">
                                      <p:cBhvr>
                                        <p:cTn id="36"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 calcmode="lin" valueType="num">
                                      <p:cBhvr>
                                        <p:cTn id="4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010400"/>
          </a:xfrm>
          <a:prstGeom prst="rect">
            <a:avLst/>
          </a:prstGeom>
        </p:spPr>
      </p:pic>
      <p:pic>
        <p:nvPicPr>
          <p:cNvPr id="6" name="Hình ảnh 5">
            <a:extLst>
              <a:ext uri="{FF2B5EF4-FFF2-40B4-BE49-F238E27FC236}">
                <a16:creationId xmlns:a16="http://schemas.microsoft.com/office/drawing/2014/main" id="{6A76B99A-AAA8-DBCD-4ED7-7064CC5F1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866335"/>
            <a:ext cx="3657600" cy="6191250"/>
          </a:xfrm>
          <a:prstGeom prst="rect">
            <a:avLst/>
          </a:prstGeom>
        </p:spPr>
      </p:pic>
      <p:sp>
        <p:nvSpPr>
          <p:cNvPr id="10" name="Subtitle 7">
            <a:extLst>
              <a:ext uri="{FF2B5EF4-FFF2-40B4-BE49-F238E27FC236}">
                <a16:creationId xmlns:a16="http://schemas.microsoft.com/office/drawing/2014/main" id="{7B084AA1-8EED-A199-8ABA-F7CE7103BFF0}"/>
              </a:ext>
            </a:extLst>
          </p:cNvPr>
          <p:cNvSpPr>
            <a:spLocks noGrp="1"/>
          </p:cNvSpPr>
          <p:nvPr>
            <p:ph type="subTitle" idx="1"/>
          </p:nvPr>
        </p:nvSpPr>
        <p:spPr>
          <a:xfrm>
            <a:off x="1828800" y="471268"/>
            <a:ext cx="4267200" cy="609600"/>
          </a:xfrm>
        </p:spPr>
        <p:txBody>
          <a:bodyPr>
            <a:normAutofit/>
          </a:bodyPr>
          <a:lstStyle/>
          <a:p>
            <a:r>
              <a:rPr lang="en-US" sz="2400" b="1" dirty="0">
                <a:solidFill>
                  <a:schemeClr val="tx1"/>
                </a:solidFill>
                <a:latin typeface="Times New Roman" panose="02020603050405020304" pitchFamily="18" charset="0"/>
                <a:cs typeface="Times New Roman" panose="02020603050405020304" pitchFamily="18" charset="0"/>
              </a:rPr>
              <a:t>2. </a:t>
            </a:r>
            <a:r>
              <a:rPr lang="en-US" sz="2400" b="1" dirty="0" err="1">
                <a:solidFill>
                  <a:schemeClr val="tx1"/>
                </a:solidFill>
                <a:latin typeface="Times New Roman" panose="02020603050405020304" pitchFamily="18" charset="0"/>
                <a:cs typeface="Times New Roman" panose="02020603050405020304" pitchFamily="18" charset="0"/>
              </a:rPr>
              <a:t>Đối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với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giáo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viên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Title 4">
            <a:extLst>
              <a:ext uri="{FF2B5EF4-FFF2-40B4-BE49-F238E27FC236}">
                <a16:creationId xmlns:a16="http://schemas.microsoft.com/office/drawing/2014/main" id="{81B091D4-7688-1CF6-4C0A-88CEB47AA77C}"/>
              </a:ext>
            </a:extLst>
          </p:cNvPr>
          <p:cNvSpPr>
            <a:spLocks noGrp="1"/>
          </p:cNvSpPr>
          <p:nvPr>
            <p:ph type="ctrTitle"/>
          </p:nvPr>
        </p:nvSpPr>
        <p:spPr>
          <a:xfrm>
            <a:off x="389204" y="1461868"/>
            <a:ext cx="7467602" cy="3872132"/>
          </a:xfrm>
        </p:spPr>
        <p:txBody>
          <a:bodyPr>
            <a:noAutofit/>
          </a:bodyPr>
          <a:lstStyle/>
          <a:p>
            <a:pPr algn="l">
              <a:spcBef>
                <a:spcPts val="0"/>
              </a:spcBef>
            </a:pPr>
            <a:r>
              <a:rPr lang="en-US" sz="2400" dirty="0" smtClean="0">
                <a:solidFill>
                  <a:prstClr val="black"/>
                </a:solidFill>
                <a:latin typeface="Times New Roman" pitchFamily="18" charset="0"/>
                <a:ea typeface="+mn-ea"/>
                <a:cs typeface="Times New Roman" pitchFamily="18" charset="0"/>
              </a:rPr>
              <a:t>        - </a:t>
            </a:r>
            <a:r>
              <a:rPr lang="vi-VN" sz="2400" dirty="0">
                <a:solidFill>
                  <a:prstClr val="black"/>
                </a:solidFill>
                <a:ea typeface="+mn-ea"/>
                <a:cs typeface="Times New Roman" pitchFamily="18" charset="0"/>
              </a:rPr>
              <a:t>Nắm chắc kỹ năng sư phạm trong việc rèn kỹ năng tự bảo vệ bản thân cho trẻ</a:t>
            </a:r>
            <a:r>
              <a:rPr lang="vi-VN" sz="2400" dirty="0" smtClean="0">
                <a:solidFill>
                  <a:prstClr val="black"/>
                </a:solidFill>
                <a:ea typeface="+mn-ea"/>
                <a:cs typeface="Times New Roman" pitchFamily="18" charset="0"/>
              </a:rPr>
              <a:t>.</a:t>
            </a:r>
            <a:r>
              <a:rPr lang="en-US" sz="2400" dirty="0">
                <a:solidFill>
                  <a:prstClr val="black"/>
                </a:solidFill>
                <a:ea typeface="+mn-ea"/>
                <a:cs typeface="Times New Roman" pitchFamily="18" charset="0"/>
              </a:rPr>
              <a:t/>
            </a:r>
            <a:br>
              <a:rPr lang="en-US" sz="2400" dirty="0">
                <a:solidFill>
                  <a:prstClr val="black"/>
                </a:solidFill>
                <a:ea typeface="+mn-ea"/>
                <a:cs typeface="Times New Roman" pitchFamily="18" charset="0"/>
              </a:rPr>
            </a:br>
            <a:r>
              <a:rPr lang="en-US" sz="2400" dirty="0" smtClean="0">
                <a:solidFill>
                  <a:prstClr val="black"/>
                </a:solidFill>
                <a:ea typeface="+mn-ea"/>
                <a:cs typeface="Times New Roman" pitchFamily="18" charset="0"/>
              </a:rPr>
              <a:t>         - </a:t>
            </a:r>
            <a:r>
              <a:rPr lang="vi-VN" sz="2400" dirty="0">
                <a:solidFill>
                  <a:prstClr val="black"/>
                </a:solidFill>
                <a:ea typeface="+mn-ea"/>
                <a:cs typeface="Times New Roman" pitchFamily="18" charset="0"/>
              </a:rPr>
              <a:t>Phương pháp rèn kỹ năng </a:t>
            </a:r>
            <a:r>
              <a:rPr lang="vi-VN" sz="2400" dirty="0" smtClean="0">
                <a:solidFill>
                  <a:prstClr val="black"/>
                </a:solidFill>
                <a:ea typeface="+mn-ea"/>
                <a:cs typeface="Times New Roman" pitchFamily="18" charset="0"/>
              </a:rPr>
              <a:t>có </a:t>
            </a:r>
            <a:r>
              <a:rPr lang="vi-VN" sz="2400" dirty="0">
                <a:solidFill>
                  <a:prstClr val="black"/>
                </a:solidFill>
                <a:ea typeface="+mn-ea"/>
                <a:cs typeface="Times New Roman" pitchFamily="18" charset="0"/>
              </a:rPr>
              <a:t>sáng tạo và tích hợp lồng ghép rất phù hợp với nội dung bài học</a:t>
            </a:r>
            <a:r>
              <a:rPr lang="vi-VN" sz="2400" dirty="0" smtClean="0">
                <a:solidFill>
                  <a:prstClr val="black"/>
                </a:solidFill>
                <a:ea typeface="+mn-ea"/>
                <a:cs typeface="Times New Roman" pitchFamily="18" charset="0"/>
              </a:rPr>
              <a:t>.</a:t>
            </a:r>
            <a:r>
              <a:rPr lang="en-US" sz="2400" dirty="0">
                <a:solidFill>
                  <a:prstClr val="black"/>
                </a:solidFill>
                <a:ea typeface="+mn-ea"/>
                <a:cs typeface="Times New Roman" pitchFamily="18" charset="0"/>
              </a:rPr>
              <a:t/>
            </a:r>
            <a:br>
              <a:rPr lang="en-US" sz="2400" dirty="0">
                <a:solidFill>
                  <a:prstClr val="black"/>
                </a:solidFill>
                <a:ea typeface="+mn-ea"/>
                <a:cs typeface="Times New Roman" pitchFamily="18" charset="0"/>
              </a:rPr>
            </a:br>
            <a:r>
              <a:rPr lang="en-US" sz="2400" dirty="0" smtClean="0">
                <a:solidFill>
                  <a:prstClr val="black"/>
                </a:solidFill>
                <a:ea typeface="+mn-ea"/>
                <a:cs typeface="Times New Roman" pitchFamily="18" charset="0"/>
              </a:rPr>
              <a:t> </a:t>
            </a:r>
            <a:r>
              <a:rPr lang="en-US" sz="2400" dirty="0" smtClean="0">
                <a:solidFill>
                  <a:prstClr val="black"/>
                </a:solidFill>
                <a:ea typeface="+mn-ea"/>
                <a:cs typeface="Times New Roman" pitchFamily="18" charset="0"/>
              </a:rPr>
              <a:t>        - </a:t>
            </a:r>
            <a:r>
              <a:rPr lang="vi-VN" sz="2400" dirty="0">
                <a:solidFill>
                  <a:prstClr val="black"/>
                </a:solidFill>
                <a:ea typeface="+mn-ea"/>
                <a:cs typeface="Times New Roman" pitchFamily="18" charset="0"/>
              </a:rPr>
              <a:t>Nghệ thuật lên lớp đã mềm dẻo hơn, không còn đơn điệu về hình thức</a:t>
            </a:r>
            <a:r>
              <a:rPr lang="vi-VN" sz="2400" dirty="0" smtClean="0">
                <a:solidFill>
                  <a:prstClr val="black"/>
                </a:solidFill>
                <a:ea typeface="+mn-ea"/>
                <a:cs typeface="Times New Roman" pitchFamily="18" charset="0"/>
              </a:rPr>
              <a:t>.</a:t>
            </a:r>
            <a:r>
              <a:rPr lang="en-US" sz="2400" dirty="0">
                <a:solidFill>
                  <a:prstClr val="black"/>
                </a:solidFill>
                <a:ea typeface="+mn-ea"/>
                <a:cs typeface="Times New Roman" pitchFamily="18" charset="0"/>
              </a:rPr>
              <a:t/>
            </a:r>
            <a:br>
              <a:rPr lang="en-US" sz="2400" dirty="0">
                <a:solidFill>
                  <a:prstClr val="black"/>
                </a:solidFill>
                <a:ea typeface="+mn-ea"/>
                <a:cs typeface="Times New Roman" pitchFamily="18" charset="0"/>
              </a:rPr>
            </a:br>
            <a:r>
              <a:rPr lang="en-US" sz="2400" dirty="0" smtClean="0">
                <a:solidFill>
                  <a:prstClr val="black"/>
                </a:solidFill>
                <a:ea typeface="+mn-ea"/>
                <a:cs typeface="Times New Roman" pitchFamily="18" charset="0"/>
              </a:rPr>
              <a:t>         </a:t>
            </a:r>
            <a:r>
              <a:rPr lang="en-US" sz="2400" dirty="0" smtClean="0">
                <a:solidFill>
                  <a:prstClr val="black"/>
                </a:solidFill>
                <a:latin typeface="Times New Roman" pitchFamily="18" charset="0"/>
                <a:ea typeface="+mn-ea"/>
                <a:cs typeface="Times New Roman" pitchFamily="18" charset="0"/>
              </a:rPr>
              <a:t>- </a:t>
            </a:r>
            <a:r>
              <a:rPr lang="vi-VN" sz="2400" dirty="0">
                <a:solidFill>
                  <a:prstClr val="black"/>
                </a:solidFill>
                <a:ea typeface="+mn-ea"/>
                <a:cs typeface="Times New Roman" pitchFamily="18" charset="0"/>
              </a:rPr>
              <a:t>Mạnh dạn đưa các tình huống vào dạy trẻ rất có hiệu quả</a:t>
            </a:r>
            <a:r>
              <a:rPr lang="vi-VN" sz="2400" dirty="0" smtClean="0">
                <a:solidFill>
                  <a:prstClr val="black"/>
                </a:solidFill>
                <a:ea typeface="+mn-ea"/>
                <a:cs typeface="Times New Roman" pitchFamily="18" charset="0"/>
              </a:rPr>
              <a:t>.</a:t>
            </a:r>
            <a:r>
              <a:rPr lang="en-US" sz="2400" dirty="0">
                <a:solidFill>
                  <a:prstClr val="black"/>
                </a:solidFill>
                <a:ea typeface="+mn-ea"/>
                <a:cs typeface="Times New Roman" pitchFamily="18" charset="0"/>
              </a:rPr>
              <a:t/>
            </a:r>
            <a:br>
              <a:rPr lang="en-US" sz="2400" dirty="0">
                <a:solidFill>
                  <a:prstClr val="black"/>
                </a:solidFill>
                <a:ea typeface="+mn-ea"/>
                <a:cs typeface="Times New Roman" pitchFamily="18" charset="0"/>
              </a:rPr>
            </a:br>
            <a:r>
              <a:rPr lang="en-US" sz="2400" dirty="0" smtClean="0">
                <a:solidFill>
                  <a:prstClr val="black"/>
                </a:solidFill>
                <a:ea typeface="+mn-ea"/>
                <a:cs typeface="Times New Roman" pitchFamily="18" charset="0"/>
              </a:rPr>
              <a:t>          - </a:t>
            </a:r>
            <a:r>
              <a:rPr lang="vi-VN" sz="2400" dirty="0" smtClean="0">
                <a:solidFill>
                  <a:prstClr val="black"/>
                </a:solidFill>
                <a:ea typeface="+mn-ea"/>
                <a:cs typeface="Times New Roman" pitchFamily="18" charset="0"/>
              </a:rPr>
              <a:t>Được </a:t>
            </a:r>
            <a:r>
              <a:rPr lang="vi-VN" sz="2400" dirty="0">
                <a:solidFill>
                  <a:prstClr val="black"/>
                </a:solidFill>
                <a:ea typeface="+mn-ea"/>
                <a:cs typeface="Times New Roman" pitchFamily="18" charset="0"/>
              </a:rPr>
              <a:t>nhà trường và đồng nghiệp đánh giá cao trong công tác rèn kỹ năng bảo vệ bản thân cho trẻ.</a:t>
            </a:r>
            <a:br>
              <a:rPr lang="vi-VN" sz="2400" dirty="0">
                <a:solidFill>
                  <a:prstClr val="black"/>
                </a:solidFill>
                <a:ea typeface="+mn-ea"/>
                <a:cs typeface="Times New Roman" pitchFamily="18" charset="0"/>
              </a:rPr>
            </a:br>
            <a:endParaRPr lang="en-US" sz="2400" dirty="0"/>
          </a:p>
        </p:txBody>
      </p:sp>
    </p:spTree>
    <p:extLst>
      <p:ext uri="{BB962C8B-B14F-4D97-AF65-F5344CB8AC3E}">
        <p14:creationId xmlns:p14="http://schemas.microsoft.com/office/powerpoint/2010/main" val="357865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p:cTn id="14"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0">
                                            <p:txEl>
                                              <p:pRg st="0" end="0"/>
                                            </p:txEl>
                                          </p:spTgt>
                                        </p:tgtEl>
                                      </p:cBhvr>
                                    </p:animEffect>
                                  </p:childTnLst>
                                </p:cTn>
                              </p:par>
                            </p:childTnLst>
                          </p:cTn>
                        </p:par>
                        <p:par>
                          <p:cTn id="19" fill="hold">
                            <p:stCondLst>
                              <p:cond delay="1250"/>
                            </p:stCondLst>
                            <p:childTnLst>
                              <p:par>
                                <p:cTn id="20" presetID="2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3" name="Hình ảnh 2">
            <a:extLst>
              <a:ext uri="{FF2B5EF4-FFF2-40B4-BE49-F238E27FC236}">
                <a16:creationId xmlns:a16="http://schemas.microsoft.com/office/drawing/2014/main" id="{CB9D1685-2C0E-BE6A-27A5-123705237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010" y="633412"/>
            <a:ext cx="4048125" cy="5591175"/>
          </a:xfrm>
          <a:prstGeom prst="rect">
            <a:avLst/>
          </a:prstGeom>
        </p:spPr>
      </p:pic>
      <p:sp>
        <p:nvSpPr>
          <p:cNvPr id="10" name="Rectangle 5">
            <a:extLst>
              <a:ext uri="{FF2B5EF4-FFF2-40B4-BE49-F238E27FC236}">
                <a16:creationId xmlns:a16="http://schemas.microsoft.com/office/drawing/2014/main" id="{3319C10C-5EEE-81D7-383C-2093699DAFC2}"/>
              </a:ext>
            </a:extLst>
          </p:cNvPr>
          <p:cNvSpPr/>
          <p:nvPr/>
        </p:nvSpPr>
        <p:spPr>
          <a:xfrm>
            <a:off x="3886200" y="1447800"/>
            <a:ext cx="2973891"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Đối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huynh</a:t>
            </a:r>
            <a:endParaRPr lang="en-US" sz="2400" b="1" dirty="0">
              <a:latin typeface="Times New Roman" panose="02020603050405020304" pitchFamily="18" charset="0"/>
              <a:cs typeface="Times New Roman" panose="02020603050405020304" pitchFamily="18" charset="0"/>
            </a:endParaRPr>
          </a:p>
        </p:txBody>
      </p:sp>
      <p:sp>
        <p:nvSpPr>
          <p:cNvPr id="11" name="Rectangle 6">
            <a:extLst>
              <a:ext uri="{FF2B5EF4-FFF2-40B4-BE49-F238E27FC236}">
                <a16:creationId xmlns:a16="http://schemas.microsoft.com/office/drawing/2014/main" id="{73DA74EF-A028-5A12-A4BC-5DCAED033C4F}"/>
              </a:ext>
            </a:extLst>
          </p:cNvPr>
          <p:cNvSpPr/>
          <p:nvPr/>
        </p:nvSpPr>
        <p:spPr>
          <a:xfrm>
            <a:off x="1981200" y="1828800"/>
            <a:ext cx="6781800" cy="3785652"/>
          </a:xfrm>
          <a:prstGeom prst="rect">
            <a:avLst/>
          </a:prstGeom>
        </p:spPr>
        <p:txBody>
          <a:bodyPr wrap="square">
            <a:spAutoFit/>
          </a:bodyPr>
          <a:lstStyle/>
          <a:p>
            <a:pPr algn="just"/>
            <a:r>
              <a:rPr lang="en-US" sz="2400" dirty="0" smtClean="0">
                <a:latin typeface="+mj-lt"/>
              </a:rPr>
              <a:t>         </a:t>
            </a:r>
            <a:r>
              <a:rPr lang="vi-VN" sz="2400" dirty="0" smtClean="0">
                <a:latin typeface="+mj-lt"/>
              </a:rPr>
              <a:t>- </a:t>
            </a:r>
            <a:r>
              <a:rPr lang="vi-VN" sz="2400" dirty="0">
                <a:latin typeface="+mj-lt"/>
              </a:rPr>
              <a:t>Nhận thức của phụ huynh học sinh ngày một nâng cao, các bậc phụ huynh đã hiểu rõ tầm quan trọng của việc dạy trẻ tự bảo vệ bản thân cho con em mình.</a:t>
            </a:r>
          </a:p>
          <a:p>
            <a:pPr algn="just"/>
            <a:r>
              <a:rPr lang="en-US" sz="2400" dirty="0" smtClean="0">
                <a:latin typeface="+mj-lt"/>
              </a:rPr>
              <a:t>         </a:t>
            </a:r>
            <a:r>
              <a:rPr lang="vi-VN" sz="2400" dirty="0" smtClean="0">
                <a:latin typeface="+mj-lt"/>
              </a:rPr>
              <a:t>- </a:t>
            </a:r>
            <a:r>
              <a:rPr lang="vi-VN" sz="2400" dirty="0">
                <a:latin typeface="+mj-lt"/>
              </a:rPr>
              <a:t>Các bậc cha mẹ đã thực sự quan tâm đến nội dung cho trẻ tự bảo vệ bản thân và đã chủ động gặp và trao đổi phương pháp rèn kỹ năng tự bảo vệ bản thân cho con em mình.</a:t>
            </a:r>
          </a:p>
          <a:p>
            <a:pPr algn="just"/>
            <a:r>
              <a:rPr lang="en-US" sz="2400" dirty="0" smtClean="0">
                <a:latin typeface="+mj-lt"/>
              </a:rPr>
              <a:t>         </a:t>
            </a:r>
            <a:r>
              <a:rPr lang="vi-VN" sz="2400" dirty="0" smtClean="0">
                <a:latin typeface="+mj-lt"/>
              </a:rPr>
              <a:t>- </a:t>
            </a:r>
            <a:r>
              <a:rPr lang="vi-VN" sz="2400" dirty="0">
                <a:latin typeface="+mj-lt"/>
              </a:rPr>
              <a:t>Rất nhiều các bậc cha mẹ sẵn sàng ủng hộ nguyên vật liệu làm đồ dùng đồ chơi cho trẻ.</a:t>
            </a:r>
          </a:p>
        </p:txBody>
      </p:sp>
    </p:spTree>
    <p:extLst>
      <p:ext uri="{BB962C8B-B14F-4D97-AF65-F5344CB8AC3E}">
        <p14:creationId xmlns:p14="http://schemas.microsoft.com/office/powerpoint/2010/main" val="20549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6" presetClass="entr" presetSubtype="0" fill="hold" nodeType="afterEffect">
                                  <p:stCondLst>
                                    <p:cond delay="0"/>
                                  </p:stCondLst>
                                  <p:iterate type="lt">
                                    <p:tmPct val="10000"/>
                                  </p:iterate>
                                  <p:childTnLst>
                                    <p:set>
                                      <p:cBhvr>
                                        <p:cTn id="23" dur="1" fill="hold">
                                          <p:stCondLst>
                                            <p:cond delay="0"/>
                                          </p:stCondLst>
                                        </p:cTn>
                                        <p:tgtEl>
                                          <p:spTgt spid="11">
                                            <p:txEl>
                                              <p:pRg st="0" end="0"/>
                                            </p:txEl>
                                          </p:spTgt>
                                        </p:tgtEl>
                                        <p:attrNameLst>
                                          <p:attrName>style.visibility</p:attrName>
                                        </p:attrNameLst>
                                      </p:cBhvr>
                                      <p:to>
                                        <p:strVal val="visible"/>
                                      </p:to>
                                    </p:set>
                                    <p:anim by="(-#ppt_w*2)" calcmode="lin" valueType="num">
                                      <p:cBhvr rctx="PPT">
                                        <p:cTn id="24" dur="125" autoRev="1" fill="hold">
                                          <p:stCondLst>
                                            <p:cond delay="0"/>
                                          </p:stCondLst>
                                        </p:cTn>
                                        <p:tgtEl>
                                          <p:spTgt spid="11">
                                            <p:txEl>
                                              <p:pRg st="0" end="0"/>
                                            </p:txEl>
                                          </p:spTgt>
                                        </p:tgtEl>
                                        <p:attrNameLst>
                                          <p:attrName>ppt_w</p:attrName>
                                        </p:attrNameLst>
                                      </p:cBhvr>
                                    </p:anim>
                                    <p:anim by="(#ppt_w*0.50)" calcmode="lin" valueType="num">
                                      <p:cBhvr>
                                        <p:cTn id="25" dur="125" decel="50000" autoRev="1" fill="hold">
                                          <p:stCondLst>
                                            <p:cond delay="0"/>
                                          </p:stCondLst>
                                        </p:cTn>
                                        <p:tgtEl>
                                          <p:spTgt spid="11">
                                            <p:txEl>
                                              <p:pRg st="0" end="0"/>
                                            </p:txEl>
                                          </p:spTgt>
                                        </p:tgtEl>
                                        <p:attrNameLst>
                                          <p:attrName>ppt_x</p:attrName>
                                        </p:attrNameLst>
                                      </p:cBhvr>
                                    </p:anim>
                                    <p:anim from="(-#ppt_h/2)" to="(#ppt_y)" calcmode="lin" valueType="num">
                                      <p:cBhvr>
                                        <p:cTn id="26" dur="250" fill="hold">
                                          <p:stCondLst>
                                            <p:cond delay="0"/>
                                          </p:stCondLst>
                                        </p:cTn>
                                        <p:tgtEl>
                                          <p:spTgt spid="11">
                                            <p:txEl>
                                              <p:pRg st="0" end="0"/>
                                            </p:txEl>
                                          </p:spTgt>
                                        </p:tgtEl>
                                        <p:attrNameLst>
                                          <p:attrName>ppt_y</p:attrName>
                                        </p:attrNameLst>
                                      </p:cBhvr>
                                    </p:anim>
                                    <p:animRot by="21600000">
                                      <p:cBhvr>
                                        <p:cTn id="27" dur="250" fill="hold">
                                          <p:stCondLst>
                                            <p:cond delay="0"/>
                                          </p:stCondLst>
                                        </p:cTn>
                                        <p:tgtEl>
                                          <p:spTgt spid="11">
                                            <p:txEl>
                                              <p:pRg st="0" end="0"/>
                                            </p:txEl>
                                          </p:spTgt>
                                        </p:tgtEl>
                                        <p:attrNameLst>
                                          <p:attrName>r</p:attrName>
                                        </p:attrNameLst>
                                      </p:cBhvr>
                                    </p:animRot>
                                  </p:childTnLst>
                                </p:cTn>
                              </p:par>
                            </p:childTnLst>
                          </p:cTn>
                        </p:par>
                        <p:par>
                          <p:cTn id="28" fill="hold">
                            <p:stCondLst>
                              <p:cond delay="3625"/>
                            </p:stCondLst>
                            <p:childTnLst>
                              <p:par>
                                <p:cTn id="29" presetID="56" presetClass="entr" presetSubtype="0" fill="hold" nodeType="afterEffect">
                                  <p:stCondLst>
                                    <p:cond delay="0"/>
                                  </p:stCondLst>
                                  <p:iterate type="lt">
                                    <p:tmPct val="10000"/>
                                  </p:iterate>
                                  <p:childTnLst>
                                    <p:set>
                                      <p:cBhvr>
                                        <p:cTn id="30" dur="1" fill="hold">
                                          <p:stCondLst>
                                            <p:cond delay="0"/>
                                          </p:stCondLst>
                                        </p:cTn>
                                        <p:tgtEl>
                                          <p:spTgt spid="11">
                                            <p:txEl>
                                              <p:pRg st="1" end="1"/>
                                            </p:txEl>
                                          </p:spTgt>
                                        </p:tgtEl>
                                        <p:attrNameLst>
                                          <p:attrName>style.visibility</p:attrName>
                                        </p:attrNameLst>
                                      </p:cBhvr>
                                      <p:to>
                                        <p:strVal val="visible"/>
                                      </p:to>
                                    </p:set>
                                    <p:anim by="(-#ppt_w*2)" calcmode="lin" valueType="num">
                                      <p:cBhvr rctx="PPT">
                                        <p:cTn id="31" dur="125" autoRev="1" fill="hold">
                                          <p:stCondLst>
                                            <p:cond delay="0"/>
                                          </p:stCondLst>
                                        </p:cTn>
                                        <p:tgtEl>
                                          <p:spTgt spid="11">
                                            <p:txEl>
                                              <p:pRg st="1" end="1"/>
                                            </p:txEl>
                                          </p:spTgt>
                                        </p:tgtEl>
                                        <p:attrNameLst>
                                          <p:attrName>ppt_w</p:attrName>
                                        </p:attrNameLst>
                                      </p:cBhvr>
                                    </p:anim>
                                    <p:anim by="(#ppt_w*0.50)" calcmode="lin" valueType="num">
                                      <p:cBhvr>
                                        <p:cTn id="32" dur="125" decel="50000" autoRev="1" fill="hold">
                                          <p:stCondLst>
                                            <p:cond delay="0"/>
                                          </p:stCondLst>
                                        </p:cTn>
                                        <p:tgtEl>
                                          <p:spTgt spid="11">
                                            <p:txEl>
                                              <p:pRg st="1" end="1"/>
                                            </p:txEl>
                                          </p:spTgt>
                                        </p:tgtEl>
                                        <p:attrNameLst>
                                          <p:attrName>ppt_x</p:attrName>
                                        </p:attrNameLst>
                                      </p:cBhvr>
                                    </p:anim>
                                    <p:anim from="(-#ppt_h/2)" to="(#ppt_y)" calcmode="lin" valueType="num">
                                      <p:cBhvr>
                                        <p:cTn id="33" dur="250" fill="hold">
                                          <p:stCondLst>
                                            <p:cond delay="0"/>
                                          </p:stCondLst>
                                        </p:cTn>
                                        <p:tgtEl>
                                          <p:spTgt spid="11">
                                            <p:txEl>
                                              <p:pRg st="1" end="1"/>
                                            </p:txEl>
                                          </p:spTgt>
                                        </p:tgtEl>
                                        <p:attrNameLst>
                                          <p:attrName>ppt_y</p:attrName>
                                        </p:attrNameLst>
                                      </p:cBhvr>
                                    </p:anim>
                                    <p:animRot by="21600000">
                                      <p:cBhvr>
                                        <p:cTn id="34" dur="250" fill="hold">
                                          <p:stCondLst>
                                            <p:cond delay="0"/>
                                          </p:stCondLst>
                                        </p:cTn>
                                        <p:tgtEl>
                                          <p:spTgt spid="11">
                                            <p:txEl>
                                              <p:pRg st="1" end="1"/>
                                            </p:txEl>
                                          </p:spTgt>
                                        </p:tgtEl>
                                        <p:attrNameLst>
                                          <p:attrName>r</p:attrName>
                                        </p:attrNameLst>
                                      </p:cBhvr>
                                    </p:animRot>
                                  </p:childTnLst>
                                </p:cTn>
                              </p:par>
                            </p:childTnLst>
                          </p:cTn>
                        </p:par>
                        <p:par>
                          <p:cTn id="35" fill="hold">
                            <p:stCondLst>
                              <p:cond delay="7000"/>
                            </p:stCondLst>
                            <p:childTnLst>
                              <p:par>
                                <p:cTn id="36" presetID="56" presetClass="entr" presetSubtype="0" fill="hold" nodeType="afterEffect">
                                  <p:stCondLst>
                                    <p:cond delay="0"/>
                                  </p:stCondLst>
                                  <p:iterate type="lt">
                                    <p:tmPct val="10000"/>
                                  </p:iterate>
                                  <p:childTnLst>
                                    <p:set>
                                      <p:cBhvr>
                                        <p:cTn id="37" dur="1" fill="hold">
                                          <p:stCondLst>
                                            <p:cond delay="0"/>
                                          </p:stCondLst>
                                        </p:cTn>
                                        <p:tgtEl>
                                          <p:spTgt spid="11">
                                            <p:txEl>
                                              <p:pRg st="2" end="2"/>
                                            </p:txEl>
                                          </p:spTgt>
                                        </p:tgtEl>
                                        <p:attrNameLst>
                                          <p:attrName>style.visibility</p:attrName>
                                        </p:attrNameLst>
                                      </p:cBhvr>
                                      <p:to>
                                        <p:strVal val="visible"/>
                                      </p:to>
                                    </p:set>
                                    <p:anim by="(-#ppt_w*2)" calcmode="lin" valueType="num">
                                      <p:cBhvr rctx="PPT">
                                        <p:cTn id="38" dur="125" autoRev="1" fill="hold">
                                          <p:stCondLst>
                                            <p:cond delay="0"/>
                                          </p:stCondLst>
                                        </p:cTn>
                                        <p:tgtEl>
                                          <p:spTgt spid="11">
                                            <p:txEl>
                                              <p:pRg st="2" end="2"/>
                                            </p:txEl>
                                          </p:spTgt>
                                        </p:tgtEl>
                                        <p:attrNameLst>
                                          <p:attrName>ppt_w</p:attrName>
                                        </p:attrNameLst>
                                      </p:cBhvr>
                                    </p:anim>
                                    <p:anim by="(#ppt_w*0.50)" calcmode="lin" valueType="num">
                                      <p:cBhvr>
                                        <p:cTn id="39" dur="125" decel="50000" autoRev="1" fill="hold">
                                          <p:stCondLst>
                                            <p:cond delay="0"/>
                                          </p:stCondLst>
                                        </p:cTn>
                                        <p:tgtEl>
                                          <p:spTgt spid="11">
                                            <p:txEl>
                                              <p:pRg st="2" end="2"/>
                                            </p:txEl>
                                          </p:spTgt>
                                        </p:tgtEl>
                                        <p:attrNameLst>
                                          <p:attrName>ppt_x</p:attrName>
                                        </p:attrNameLst>
                                      </p:cBhvr>
                                    </p:anim>
                                    <p:anim from="(-#ppt_h/2)" to="(#ppt_y)" calcmode="lin" valueType="num">
                                      <p:cBhvr>
                                        <p:cTn id="40" dur="250" fill="hold">
                                          <p:stCondLst>
                                            <p:cond delay="0"/>
                                          </p:stCondLst>
                                        </p:cTn>
                                        <p:tgtEl>
                                          <p:spTgt spid="11">
                                            <p:txEl>
                                              <p:pRg st="2" end="2"/>
                                            </p:txEl>
                                          </p:spTgt>
                                        </p:tgtEl>
                                        <p:attrNameLst>
                                          <p:attrName>ppt_y</p:attrName>
                                        </p:attrNameLst>
                                      </p:cBhvr>
                                    </p:anim>
                                    <p:animRot by="21600000">
                                      <p:cBhvr>
                                        <p:cTn id="41" dur="250" fill="hold">
                                          <p:stCondLst>
                                            <p:cond delay="0"/>
                                          </p:stCondLst>
                                        </p:cTn>
                                        <p:tgtEl>
                                          <p:spTgt spid="11">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99+ Background Powerpoint Đẹp cho bài thuyết trình chuyên nghiệp - Hình Ảnh  Đẹp H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4591"/>
            <a:ext cx="1341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81400" y="829270"/>
            <a:ext cx="6400800" cy="923330"/>
          </a:xfrm>
          <a:prstGeom prst="rect">
            <a:avLst/>
          </a:prstGeom>
        </p:spPr>
        <p:txBody>
          <a:bodyPr wrap="square">
            <a:spAutoFit/>
          </a:bodyPr>
          <a:lstStyle/>
          <a:p>
            <a:pPr lvl="0" algn="just">
              <a:spcBef>
                <a:spcPct val="20000"/>
              </a:spcBef>
            </a:pPr>
            <a:endParaRPr lang="en-US" b="1" dirty="0">
              <a:solidFill>
                <a:prstClr val="black"/>
              </a:solidFill>
              <a:latin typeface="Times New Roman" pitchFamily="18" charset="0"/>
              <a:cs typeface="Times New Roman" pitchFamily="18" charset="0"/>
            </a:endParaRPr>
          </a:p>
          <a:p>
            <a:pPr lvl="0" algn="just">
              <a:spcBef>
                <a:spcPct val="20000"/>
              </a:spcBef>
            </a:pPr>
            <a:r>
              <a:rPr lang="en-US" sz="3000" b="1" dirty="0">
                <a:solidFill>
                  <a:srgbClr val="FF0000"/>
                </a:solidFill>
                <a:latin typeface="Times New Roman" pitchFamily="18" charset="0"/>
                <a:cs typeface="Times New Roman" pitchFamily="18" charset="0"/>
              </a:rPr>
              <a:t>V. KẾT LUẬN VÀ KHUYẾN NGHỊ</a:t>
            </a:r>
          </a:p>
        </p:txBody>
      </p:sp>
      <p:sp>
        <p:nvSpPr>
          <p:cNvPr id="2" name="Rectangle 4">
            <a:extLst>
              <a:ext uri="{FF2B5EF4-FFF2-40B4-BE49-F238E27FC236}">
                <a16:creationId xmlns:a16="http://schemas.microsoft.com/office/drawing/2014/main" id="{2F77A8C7-6C87-0682-30D3-7FC5E3FF18DB}"/>
              </a:ext>
            </a:extLst>
          </p:cNvPr>
          <p:cNvSpPr/>
          <p:nvPr/>
        </p:nvSpPr>
        <p:spPr>
          <a:xfrm>
            <a:off x="914400" y="1800285"/>
            <a:ext cx="10210800" cy="4524315"/>
          </a:xfrm>
          <a:prstGeom prst="rect">
            <a:avLst/>
          </a:prstGeom>
        </p:spPr>
        <p:txBody>
          <a:bodyPr wrap="square">
            <a:spAutoFit/>
          </a:bodyPr>
          <a:lstStyle/>
          <a:p>
            <a:pPr algn="just"/>
            <a:r>
              <a:rPr lang="vi-VN" sz="2400" b="1" dirty="0">
                <a:solidFill>
                  <a:srgbClr val="FF0000"/>
                </a:solidFill>
                <a:latin typeface="+mj-lt"/>
              </a:rPr>
              <a:t>1. Kết luận.</a:t>
            </a:r>
          </a:p>
          <a:p>
            <a:pPr algn="just">
              <a:spcAft>
                <a:spcPts val="0"/>
              </a:spcAft>
            </a:pPr>
            <a:r>
              <a:rPr lang="nl-NL" sz="2400" dirty="0" smtClean="0">
                <a:solidFill>
                  <a:srgbClr val="0000CC"/>
                </a:solidFill>
                <a:latin typeface="Times New Roman" pitchFamily="18" charset="0"/>
                <a:ea typeface="Times New Roman"/>
                <a:cs typeface="Times New Roman" pitchFamily="18" charset="0"/>
              </a:rPr>
              <a:t>        - Giáo </a:t>
            </a:r>
            <a:r>
              <a:rPr lang="nl-NL" sz="2400" dirty="0">
                <a:solidFill>
                  <a:srgbClr val="0000CC"/>
                </a:solidFill>
                <a:latin typeface="Times New Roman" pitchFamily="18" charset="0"/>
                <a:ea typeface="Times New Roman"/>
                <a:cs typeface="Times New Roman" pitchFamily="18" charset="0"/>
              </a:rPr>
              <a:t>dục kỹ năng tự bảo vệ bản thân cho trẻ là việc làm cấp bách, nhằm hình thành cho trẻ có hiểu biết ban đầu về quy tắc ứng xử, hành vi văn minh trong giao tiếp, trẻ cần nhận biết đồ vật nguy hiểm, nơi và người nguy hiểm để tránh xa mang lại sự an toàn cho bản </a:t>
            </a:r>
            <a:r>
              <a:rPr lang="nl-NL" sz="2400" dirty="0" smtClean="0">
                <a:solidFill>
                  <a:srgbClr val="0000CC"/>
                </a:solidFill>
                <a:latin typeface="Times New Roman" pitchFamily="18" charset="0"/>
                <a:ea typeface="Times New Roman"/>
                <a:cs typeface="Times New Roman" pitchFamily="18" charset="0"/>
              </a:rPr>
              <a:t>thân. Đó </a:t>
            </a:r>
            <a:r>
              <a:rPr lang="nl-NL" sz="2400" dirty="0">
                <a:solidFill>
                  <a:srgbClr val="0000CC"/>
                </a:solidFill>
                <a:latin typeface="Times New Roman" pitchFamily="18" charset="0"/>
                <a:ea typeface="Times New Roman"/>
                <a:cs typeface="Times New Roman" pitchFamily="18" charset="0"/>
              </a:rPr>
              <a:t>là điều trẻ cần biết để đạt được hiệu quả trong quá trình giáo dục kỹ </a:t>
            </a:r>
            <a:r>
              <a:rPr lang="nl-NL" sz="2400" dirty="0" smtClean="0">
                <a:solidFill>
                  <a:srgbClr val="0000CC"/>
                </a:solidFill>
                <a:latin typeface="Times New Roman" pitchFamily="18" charset="0"/>
                <a:ea typeface="Times New Roman"/>
                <a:cs typeface="Times New Roman" pitchFamily="18" charset="0"/>
              </a:rPr>
              <a:t>năng tự </a:t>
            </a:r>
            <a:r>
              <a:rPr lang="nl-NL" sz="2400" dirty="0">
                <a:solidFill>
                  <a:srgbClr val="0000CC"/>
                </a:solidFill>
                <a:latin typeface="Times New Roman" pitchFamily="18" charset="0"/>
                <a:ea typeface="Times New Roman"/>
                <a:cs typeface="Times New Roman" pitchFamily="18" charset="0"/>
              </a:rPr>
              <a:t>bảo vệ bản thân cho trẻ tại trường mầm non</a:t>
            </a:r>
            <a:endParaRPr lang="en-US" sz="2000" dirty="0">
              <a:solidFill>
                <a:srgbClr val="0000CC"/>
              </a:solidFill>
              <a:latin typeface="Times New Roman" pitchFamily="18" charset="0"/>
              <a:ea typeface="Times New Roman"/>
              <a:cs typeface="Times New Roman" pitchFamily="18" charset="0"/>
            </a:endParaRPr>
          </a:p>
          <a:p>
            <a:pPr algn="just">
              <a:spcAft>
                <a:spcPts val="0"/>
              </a:spcAft>
            </a:pPr>
            <a:r>
              <a:rPr lang="nl-NL" sz="2400" dirty="0" smtClean="0">
                <a:solidFill>
                  <a:srgbClr val="0000CC"/>
                </a:solidFill>
                <a:latin typeface="Times New Roman" pitchFamily="18" charset="0"/>
                <a:ea typeface="Times New Roman"/>
                <a:cs typeface="Times New Roman" pitchFamily="18" charset="0"/>
              </a:rPr>
              <a:t>        - </a:t>
            </a:r>
            <a:r>
              <a:rPr lang="nl-NL" sz="2400" dirty="0">
                <a:solidFill>
                  <a:srgbClr val="0000CC"/>
                </a:solidFill>
                <a:latin typeface="Times New Roman" pitchFamily="18" charset="0"/>
                <a:ea typeface="Times New Roman"/>
                <a:cs typeface="Times New Roman" pitchFamily="18" charset="0"/>
              </a:rPr>
              <a:t>Giáo viên phải luôn học hỏi, tìm tòi, tham khảo tài liệu</a:t>
            </a:r>
            <a:r>
              <a:rPr lang="nl-NL" sz="2400" dirty="0" smtClean="0">
                <a:solidFill>
                  <a:srgbClr val="0000CC"/>
                </a:solidFill>
                <a:latin typeface="Times New Roman" pitchFamily="18" charset="0"/>
                <a:ea typeface="Times New Roman"/>
                <a:cs typeface="Times New Roman" pitchFamily="18" charset="0"/>
              </a:rPr>
              <a:t>, trên các trang trang thông tin đại chúng, </a:t>
            </a:r>
            <a:r>
              <a:rPr lang="nl-NL" sz="2400" dirty="0">
                <a:solidFill>
                  <a:srgbClr val="0000CC"/>
                </a:solidFill>
                <a:latin typeface="Times New Roman" pitchFamily="18" charset="0"/>
                <a:ea typeface="Times New Roman"/>
                <a:cs typeface="Times New Roman" pitchFamily="18" charset="0"/>
              </a:rPr>
              <a:t>học hỏi đồng nghiệp tìm ra phương pháp dạy sáng tạo, phù hợp mang lại hiệu quả </a:t>
            </a:r>
            <a:r>
              <a:rPr lang="nl-NL" sz="2400" dirty="0" smtClean="0">
                <a:solidFill>
                  <a:srgbClr val="0000CC"/>
                </a:solidFill>
                <a:latin typeface="Times New Roman" pitchFamily="18" charset="0"/>
                <a:ea typeface="Times New Roman"/>
                <a:cs typeface="Times New Roman" pitchFamily="18" charset="0"/>
              </a:rPr>
              <a:t>cao để giáo dục trẻ.</a:t>
            </a:r>
            <a:endParaRPr lang="en-US" sz="2000" dirty="0">
              <a:solidFill>
                <a:srgbClr val="0000CC"/>
              </a:solidFill>
              <a:latin typeface="Times New Roman" pitchFamily="18" charset="0"/>
              <a:ea typeface="Times New Roman"/>
              <a:cs typeface="Times New Roman" pitchFamily="18" charset="0"/>
            </a:endParaRPr>
          </a:p>
          <a:p>
            <a:pPr algn="just"/>
            <a:r>
              <a:rPr lang="nl-NL" sz="2400" dirty="0" smtClean="0">
                <a:solidFill>
                  <a:srgbClr val="000000"/>
                </a:solidFill>
                <a:latin typeface="Times New Roman" pitchFamily="18" charset="0"/>
                <a:ea typeface="Times New Roman"/>
                <a:cs typeface="Times New Roman" pitchFamily="18" charset="0"/>
              </a:rPr>
              <a:t>        - </a:t>
            </a:r>
            <a:r>
              <a:rPr lang="nl-NL" sz="2400" dirty="0" smtClean="0">
                <a:solidFill>
                  <a:srgbClr val="0000CC"/>
                </a:solidFill>
                <a:latin typeface="Times New Roman" pitchFamily="18" charset="0"/>
                <a:ea typeface="Times New Roman"/>
                <a:cs typeface="Times New Roman" pitchFamily="18" charset="0"/>
              </a:rPr>
              <a:t>Qua </a:t>
            </a:r>
            <a:r>
              <a:rPr lang="nl-NL" sz="2400" dirty="0">
                <a:solidFill>
                  <a:srgbClr val="0000CC"/>
                </a:solidFill>
                <a:latin typeface="Times New Roman" pitchFamily="18" charset="0"/>
                <a:ea typeface="Times New Roman"/>
                <a:cs typeface="Times New Roman" pitchFamily="18" charset="0"/>
              </a:rPr>
              <a:t>1 tháng thực hiện đề tài: “</a:t>
            </a:r>
            <a:r>
              <a:rPr lang="nl-NL" sz="2400" b="1" i="1" dirty="0">
                <a:solidFill>
                  <a:srgbClr val="0000CC"/>
                </a:solidFill>
                <a:latin typeface="Times New Roman" pitchFamily="18" charset="0"/>
                <a:ea typeface="Times New Roman"/>
                <a:cs typeface="Times New Roman" pitchFamily="18" charset="0"/>
              </a:rPr>
              <a:t>Một số biện pháp giáo dục kĩ năng tự bảo vệ bản thân cho  trẻ 4­ - 5 tuổi  tại trường m</a:t>
            </a:r>
            <a:r>
              <a:rPr lang="nl-NL" sz="2400" b="1" i="1" dirty="0" smtClean="0">
                <a:solidFill>
                  <a:srgbClr val="0000CC"/>
                </a:solidFill>
                <a:latin typeface="Times New Roman" pitchFamily="18" charset="0"/>
                <a:ea typeface="Times New Roman"/>
                <a:cs typeface="Times New Roman" pitchFamily="18" charset="0"/>
              </a:rPr>
              <a:t>ầm </a:t>
            </a:r>
            <a:r>
              <a:rPr lang="nl-NL" sz="2400" b="1" i="1" dirty="0">
                <a:solidFill>
                  <a:srgbClr val="0000CC"/>
                </a:solidFill>
                <a:latin typeface="Times New Roman" pitchFamily="18" charset="0"/>
                <a:ea typeface="Times New Roman"/>
                <a:cs typeface="Times New Roman" pitchFamily="18" charset="0"/>
              </a:rPr>
              <a:t>non” </a:t>
            </a:r>
            <a:r>
              <a:rPr lang="nl-NL" sz="2400" i="1" dirty="0">
                <a:solidFill>
                  <a:srgbClr val="0000CC"/>
                </a:solidFill>
                <a:latin typeface="Times New Roman" pitchFamily="18" charset="0"/>
                <a:ea typeface="Times New Roman"/>
                <a:cs typeface="Times New Roman" pitchFamily="18" charset="0"/>
              </a:rPr>
              <a:t> </a:t>
            </a:r>
            <a:r>
              <a:rPr lang="nl-NL" sz="2400" dirty="0">
                <a:solidFill>
                  <a:srgbClr val="0000CC"/>
                </a:solidFill>
                <a:latin typeface="Times New Roman" pitchFamily="18" charset="0"/>
                <a:ea typeface="Times New Roman"/>
                <a:cs typeface="Times New Roman" pitchFamily="18" charset="0"/>
              </a:rPr>
              <a:t>tôi thực sự rất vui vì đã rèn cho trẻ có những kĩ năng để bảo vệ bản thân.</a:t>
            </a:r>
            <a:endParaRPr lang="vi-VN" sz="24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69410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375" autoRev="1" fill="hold">
                                          <p:stCondLst>
                                            <p:cond delay="0"/>
                                          </p:stCondLst>
                                        </p:cTn>
                                        <p:tgtEl>
                                          <p:spTgt spid="6"/>
                                        </p:tgtEl>
                                        <p:attrNameLst>
                                          <p:attrName>ppt_w</p:attrName>
                                        </p:attrNameLst>
                                      </p:cBhvr>
                                    </p:anim>
                                    <p:anim by="(#ppt_w*0.50)" calcmode="lin" valueType="num">
                                      <p:cBhvr>
                                        <p:cTn id="8" dur="375" decel="50000" autoRev="1" fill="hold">
                                          <p:stCondLst>
                                            <p:cond delay="0"/>
                                          </p:stCondLst>
                                        </p:cTn>
                                        <p:tgtEl>
                                          <p:spTgt spid="6"/>
                                        </p:tgtEl>
                                        <p:attrNameLst>
                                          <p:attrName>ppt_x</p:attrName>
                                        </p:attrNameLst>
                                      </p:cBhvr>
                                    </p:anim>
                                    <p:anim from="(-#ppt_h/2)" to="(#ppt_y)" calcmode="lin" valueType="num">
                                      <p:cBhvr>
                                        <p:cTn id="9" dur="750" fill="hold">
                                          <p:stCondLst>
                                            <p:cond delay="0"/>
                                          </p:stCondLst>
                                        </p:cTn>
                                        <p:tgtEl>
                                          <p:spTgt spid="6"/>
                                        </p:tgtEl>
                                        <p:attrNameLst>
                                          <p:attrName>ppt_y</p:attrName>
                                        </p:attrNameLst>
                                      </p:cBhvr>
                                    </p:anim>
                                    <p:animRot by="21600000">
                                      <p:cBhvr>
                                        <p:cTn id="10" dur="750" fill="hold">
                                          <p:stCondLst>
                                            <p:cond delay="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103" y="-35257"/>
            <a:ext cx="12192000" cy="6858000"/>
          </a:xfrm>
          <a:prstGeom prst="rect">
            <a:avLst/>
          </a:prstGeom>
        </p:spPr>
      </p:pic>
      <p:sp>
        <p:nvSpPr>
          <p:cNvPr id="6" name="Rectangle 5"/>
          <p:cNvSpPr/>
          <p:nvPr/>
        </p:nvSpPr>
        <p:spPr>
          <a:xfrm>
            <a:off x="96103" y="1085419"/>
            <a:ext cx="6324600" cy="461664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 ĐẶT VẤN ĐỀ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 Lý do chọn đề tài.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Trẻ</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em</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là</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niềm</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hạnh</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phúc</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trong</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mỗi</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gia</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đình</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là</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tương</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lai</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của</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dân</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tộc</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Việc</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chăm</a:t>
            </a:r>
            <a:r>
              <a:rPr kumimoji="0" lang="en-US" sz="2400" b="0" i="0" u="none" strike="noStrike" kern="1200" cap="none" spc="0" normalizeH="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noProof="0" dirty="0" err="1">
                <a:ln>
                  <a:noFill/>
                </a:ln>
                <a:solidFill>
                  <a:prstClr val="black"/>
                </a:solidFill>
                <a:effectLst/>
                <a:uLnTx/>
                <a:uFillTx/>
                <a:latin typeface="Times New Roman"/>
                <a:ea typeface="Times New Roman"/>
                <a:cs typeface="+mn-cs"/>
              </a:rPr>
              <a:t>sóc</a:t>
            </a:r>
            <a:r>
              <a:rPr kumimoji="0" lang="en-US" sz="2400" b="0" i="0" u="none" strike="noStrike" kern="1200" cap="none" spc="0" normalizeH="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noProof="0" dirty="0" err="1">
                <a:ln>
                  <a:noFill/>
                </a:ln>
                <a:solidFill>
                  <a:prstClr val="black"/>
                </a:solidFill>
                <a:effectLst/>
                <a:uLnTx/>
                <a:uFillTx/>
                <a:latin typeface="Times New Roman"/>
                <a:ea typeface="Times New Roman"/>
                <a:cs typeface="+mn-cs"/>
              </a:rPr>
              <a:t>giáo</a:t>
            </a:r>
            <a:r>
              <a:rPr kumimoji="0" lang="en-US" sz="2400" b="0" i="0" u="none" strike="noStrike" kern="1200" cap="none" spc="0" normalizeH="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noProof="0" dirty="0" err="1">
                <a:ln>
                  <a:noFill/>
                </a:ln>
                <a:solidFill>
                  <a:prstClr val="black"/>
                </a:solidFill>
                <a:effectLst/>
                <a:uLnTx/>
                <a:uFillTx/>
                <a:latin typeface="Times New Roman"/>
                <a:ea typeface="Times New Roman"/>
                <a:cs typeface="+mn-cs"/>
              </a:rPr>
              <a:t>dục</a:t>
            </a:r>
            <a:r>
              <a:rPr kumimoji="0" lang="en-US" sz="2400" b="0" i="0" u="none" strike="noStrike" kern="1200" cap="none" spc="0" normalizeH="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noProof="0" dirty="0" err="1">
                <a:ln>
                  <a:noFill/>
                </a:ln>
                <a:solidFill>
                  <a:prstClr val="black"/>
                </a:solidFill>
                <a:effectLst/>
                <a:uLnTx/>
                <a:uFillTx/>
                <a:latin typeface="Times New Roman"/>
                <a:ea typeface="Times New Roman"/>
                <a:cs typeface="+mn-cs"/>
              </a:rPr>
              <a:t>và</a:t>
            </a:r>
            <a:r>
              <a:rPr kumimoji="0" lang="en-US" sz="2400" b="0" i="0" u="none" strike="noStrike" kern="1200" cap="none" spc="0" normalizeH="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bảo</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vệ</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trẻ</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em</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là</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trách</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nhiệm</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của</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toàn</a:t>
            </a:r>
            <a:r>
              <a:rPr kumimoji="0" lang="en-US" sz="2400" b="0" i="0" u="none" strike="noStrike" kern="1200" cap="none" spc="0" normalizeH="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noProof="0" dirty="0" err="1">
                <a:ln>
                  <a:noFill/>
                </a:ln>
                <a:solidFill>
                  <a:prstClr val="black"/>
                </a:solidFill>
                <a:effectLst/>
                <a:uLnTx/>
                <a:uFillTx/>
                <a:latin typeface="Times New Roman"/>
                <a:ea typeface="Times New Roman"/>
                <a:cs typeface="+mn-cs"/>
              </a:rPr>
              <a:t>xã</a:t>
            </a:r>
            <a:r>
              <a:rPr kumimoji="0" lang="en-US" sz="2400" b="0" i="0" u="none" strike="noStrike" kern="1200" cap="none" spc="0" normalizeH="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noProof="0" dirty="0" err="1">
                <a:ln>
                  <a:noFill/>
                </a:ln>
                <a:solidFill>
                  <a:prstClr val="black"/>
                </a:solidFill>
                <a:effectLst/>
                <a:uLnTx/>
                <a:uFillTx/>
                <a:latin typeface="Times New Roman"/>
                <a:ea typeface="Times New Roman"/>
                <a:cs typeface="+mn-cs"/>
              </a:rPr>
              <a:t>h</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ội</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Giáo</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dục</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trẻ</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ngay</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từ</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khi</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còn</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nhỏ</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là</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vô</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cùng</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quan</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trọng</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trong</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sự</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nghiệp</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giáo</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dục</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nhằm</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hình</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thành</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và</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phát</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triển</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nhân</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cách</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toàn</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diện</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cho</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trẻ</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prstClr val="black"/>
                </a:solidFill>
                <a:effectLst/>
                <a:uLnTx/>
                <a:uFillTx/>
                <a:latin typeface="Times New Roman"/>
                <a:ea typeface="Times New Roman"/>
                <a:cs typeface="+mn-cs"/>
              </a:rPr>
              <a:t>sau</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400" b="0" i="0" u="none" strike="noStrike" kern="1200" cap="none" spc="0" normalizeH="0" baseline="0" noProof="0" dirty="0" err="1" smtClean="0">
                <a:ln>
                  <a:noFill/>
                </a:ln>
                <a:solidFill>
                  <a:prstClr val="black"/>
                </a:solidFill>
                <a:effectLst/>
                <a:uLnTx/>
                <a:uFillTx/>
                <a:latin typeface="Times New Roman"/>
                <a:ea typeface="Times New Roman"/>
                <a:cs typeface="+mn-cs"/>
              </a:rPr>
              <a:t>này</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Dạy trẻ kỹ năng tự bảo vệ bản thân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cho</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trẻ</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là</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rất</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cần</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thiết</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nhằm</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góp</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phần</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quan</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trọng</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trong</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việc</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giáo</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dục</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toàn</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diện</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cho</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trẻ</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cả</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về</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lang="en-US" sz="2400" dirty="0">
                <a:solidFill>
                  <a:srgbClr val="000000"/>
                </a:solidFill>
                <a:latin typeface="Times New Roman"/>
                <a:ea typeface="Times New Roman"/>
              </a:rPr>
              <a:t>Đ</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ức</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Trí</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Thể</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Mỹ</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 </a:t>
            </a:r>
            <a:r>
              <a:rPr lang="en-US" sz="2400" dirty="0">
                <a:solidFill>
                  <a:srgbClr val="000000"/>
                </a:solidFill>
                <a:latin typeface="Times New Roman"/>
                <a:ea typeface="Times New Roman"/>
              </a:rPr>
              <a:t>T</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ình</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cảm</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kỹ</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năng</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xã</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Times New Roman"/>
                <a:cs typeface="+mn-cs"/>
              </a:rPr>
              <a:t>hội</a:t>
            </a:r>
            <a:r>
              <a:rPr kumimoji="0" lang="en-US" sz="2400" b="0"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0" i="0" u="none" strike="noStrike" kern="1200" cap="none" spc="0" normalizeH="0" baseline="0" noProof="0" dirty="0" smtClean="0">
                <a:ln>
                  <a:noFill/>
                </a:ln>
                <a:solidFill>
                  <a:srgbClr val="000000"/>
                </a:solidFill>
                <a:effectLst/>
                <a:uLnTx/>
                <a:uFillTx/>
                <a:latin typeface="Times New Roman"/>
                <a:ea typeface="Times New Roman"/>
                <a:cs typeface="+mn-cs"/>
              </a:rPr>
              <a:t>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 name="Hình ảnh 1" descr="Ảnh có chứa văn bản, búp bê, đồ chơi, đồ họa véc-tơ&#10;&#10;Mô tả được tạo tự động">
            <a:extLst>
              <a:ext uri="{FF2B5EF4-FFF2-40B4-BE49-F238E27FC236}">
                <a16:creationId xmlns:a16="http://schemas.microsoft.com/office/drawing/2014/main" id="{DE45F42C-485D-0728-8A8B-C25A14FD2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609600"/>
            <a:ext cx="5867400" cy="6248400"/>
          </a:xfrm>
          <a:prstGeom prst="rect">
            <a:avLst/>
          </a:prstGeom>
        </p:spPr>
      </p:pic>
    </p:spTree>
    <p:extLst>
      <p:ext uri="{BB962C8B-B14F-4D97-AF65-F5344CB8AC3E}">
        <p14:creationId xmlns:p14="http://schemas.microsoft.com/office/powerpoint/2010/main" val="110572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p:cTn id="11" dur="500" fill="hold"/>
                                        <p:tgtEl>
                                          <p:spTgt spid="6">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xEl>
                                              <p:pRg st="1" end="1"/>
                                            </p:txEl>
                                          </p:spTgt>
                                        </p:tgtEl>
                                        <p:attrNameLst>
                                          <p:attrName>ppt_y</p:attrName>
                                        </p:attrNameLst>
                                      </p:cBhvr>
                                      <p:tavLst>
                                        <p:tav tm="0">
                                          <p:val>
                                            <p:strVal val="#ppt_y"/>
                                          </p:val>
                                        </p:tav>
                                        <p:tav tm="100000">
                                          <p:val>
                                            <p:strVal val="#ppt_y"/>
                                          </p:val>
                                        </p:tav>
                                      </p:tavLst>
                                    </p:anim>
                                    <p:anim calcmode="lin" valueType="num">
                                      <p:cBhvr>
                                        <p:cTn id="13" dur="500" fill="hold"/>
                                        <p:tgtEl>
                                          <p:spTgt spid="6">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nodeType="clickEffect">
                                  <p:stCondLst>
                                    <p:cond delay="0"/>
                                  </p:stCondLst>
                                  <p:iterate type="lt">
                                    <p:tmPct val="10000"/>
                                  </p:iterate>
                                  <p:childTnLst>
                                    <p:set>
                                      <p:cBhvr>
                                        <p:cTn id="19" dur="1" fill="hold">
                                          <p:stCondLst>
                                            <p:cond delay="0"/>
                                          </p:stCondLst>
                                        </p:cTn>
                                        <p:tgtEl>
                                          <p:spTgt spid="6">
                                            <p:txEl>
                                              <p:pRg st="2" end="2"/>
                                            </p:txEl>
                                          </p:spTgt>
                                        </p:tgtEl>
                                        <p:attrNameLst>
                                          <p:attrName>style.visibility</p:attrName>
                                        </p:attrNameLst>
                                      </p:cBhvr>
                                      <p:to>
                                        <p:strVal val="visible"/>
                                      </p:to>
                                    </p:set>
                                    <p:anim by="(-#ppt_w*2)" calcmode="lin" valueType="num">
                                      <p:cBhvr rctx="PPT">
                                        <p:cTn id="20" dur="125" autoRev="1" fill="hold">
                                          <p:stCondLst>
                                            <p:cond delay="0"/>
                                          </p:stCondLst>
                                        </p:cTn>
                                        <p:tgtEl>
                                          <p:spTgt spid="6">
                                            <p:txEl>
                                              <p:pRg st="2" end="2"/>
                                            </p:txEl>
                                          </p:spTgt>
                                        </p:tgtEl>
                                        <p:attrNameLst>
                                          <p:attrName>ppt_w</p:attrName>
                                        </p:attrNameLst>
                                      </p:cBhvr>
                                    </p:anim>
                                    <p:anim by="(#ppt_w*0.50)" calcmode="lin" valueType="num">
                                      <p:cBhvr>
                                        <p:cTn id="21" dur="125" decel="50000" autoRev="1" fill="hold">
                                          <p:stCondLst>
                                            <p:cond delay="0"/>
                                          </p:stCondLst>
                                        </p:cTn>
                                        <p:tgtEl>
                                          <p:spTgt spid="6">
                                            <p:txEl>
                                              <p:pRg st="2" end="2"/>
                                            </p:txEl>
                                          </p:spTgt>
                                        </p:tgtEl>
                                        <p:attrNameLst>
                                          <p:attrName>ppt_x</p:attrName>
                                        </p:attrNameLst>
                                      </p:cBhvr>
                                    </p:anim>
                                    <p:anim from="(-#ppt_h/2)" to="(#ppt_y)" calcmode="lin" valueType="num">
                                      <p:cBhvr>
                                        <p:cTn id="22" dur="250" fill="hold">
                                          <p:stCondLst>
                                            <p:cond delay="0"/>
                                          </p:stCondLst>
                                        </p:cTn>
                                        <p:tgtEl>
                                          <p:spTgt spid="6">
                                            <p:txEl>
                                              <p:pRg st="2" end="2"/>
                                            </p:txEl>
                                          </p:spTgt>
                                        </p:tgtEl>
                                        <p:attrNameLst>
                                          <p:attrName>ppt_y</p:attrName>
                                        </p:attrNameLst>
                                      </p:cBhvr>
                                    </p:anim>
                                    <p:animRot by="21600000">
                                      <p:cBhvr>
                                        <p:cTn id="23" dur="250" fill="hold">
                                          <p:stCondLst>
                                            <p:cond delay="0"/>
                                          </p:stCondLst>
                                        </p:cTn>
                                        <p:tgtEl>
                                          <p:spTgt spid="6">
                                            <p:txEl>
                                              <p:pRg st="2" end="2"/>
                                            </p:txEl>
                                          </p:spTgt>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56" presetClass="entr" presetSubtype="0" fill="hold" nodeType="clickEffect">
                                  <p:stCondLst>
                                    <p:cond delay="0"/>
                                  </p:stCondLst>
                                  <p:iterate type="lt">
                                    <p:tmPct val="10000"/>
                                  </p:iterate>
                                  <p:childTnLst>
                                    <p:set>
                                      <p:cBhvr>
                                        <p:cTn id="27" dur="1" fill="hold">
                                          <p:stCondLst>
                                            <p:cond delay="0"/>
                                          </p:stCondLst>
                                        </p:cTn>
                                        <p:tgtEl>
                                          <p:spTgt spid="6">
                                            <p:txEl>
                                              <p:pRg st="3" end="3"/>
                                            </p:txEl>
                                          </p:spTgt>
                                        </p:tgtEl>
                                        <p:attrNameLst>
                                          <p:attrName>style.visibility</p:attrName>
                                        </p:attrNameLst>
                                      </p:cBhvr>
                                      <p:to>
                                        <p:strVal val="visible"/>
                                      </p:to>
                                    </p:set>
                                    <p:anim by="(-#ppt_w*2)" calcmode="lin" valueType="num">
                                      <p:cBhvr rctx="PPT">
                                        <p:cTn id="28" dur="250" autoRev="1" fill="hold">
                                          <p:stCondLst>
                                            <p:cond delay="0"/>
                                          </p:stCondLst>
                                        </p:cTn>
                                        <p:tgtEl>
                                          <p:spTgt spid="6">
                                            <p:txEl>
                                              <p:pRg st="3" end="3"/>
                                            </p:txEl>
                                          </p:spTgt>
                                        </p:tgtEl>
                                        <p:attrNameLst>
                                          <p:attrName>ppt_w</p:attrName>
                                        </p:attrNameLst>
                                      </p:cBhvr>
                                    </p:anim>
                                    <p:anim by="(#ppt_w*0.50)" calcmode="lin" valueType="num">
                                      <p:cBhvr>
                                        <p:cTn id="29" dur="250" decel="50000" autoRev="1" fill="hold">
                                          <p:stCondLst>
                                            <p:cond delay="0"/>
                                          </p:stCondLst>
                                        </p:cTn>
                                        <p:tgtEl>
                                          <p:spTgt spid="6">
                                            <p:txEl>
                                              <p:pRg st="3" end="3"/>
                                            </p:txEl>
                                          </p:spTgt>
                                        </p:tgtEl>
                                        <p:attrNameLst>
                                          <p:attrName>ppt_x</p:attrName>
                                        </p:attrNameLst>
                                      </p:cBhvr>
                                    </p:anim>
                                    <p:anim from="(-#ppt_h/2)" to="(#ppt_y)" calcmode="lin" valueType="num">
                                      <p:cBhvr>
                                        <p:cTn id="30" dur="500" fill="hold">
                                          <p:stCondLst>
                                            <p:cond delay="0"/>
                                          </p:stCondLst>
                                        </p:cTn>
                                        <p:tgtEl>
                                          <p:spTgt spid="6">
                                            <p:txEl>
                                              <p:pRg st="3" end="3"/>
                                            </p:txEl>
                                          </p:spTgt>
                                        </p:tgtEl>
                                        <p:attrNameLst>
                                          <p:attrName>ppt_y</p:attrName>
                                        </p:attrNameLst>
                                      </p:cBhvr>
                                    </p:anim>
                                    <p:animRot by="21600000">
                                      <p:cBhvr>
                                        <p:cTn id="31" dur="500" fill="hold">
                                          <p:stCondLst>
                                            <p:cond delay="0"/>
                                          </p:stCondLst>
                                        </p:cTn>
                                        <p:tgtEl>
                                          <p:spTgt spid="6">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Callout 3"/>
          <p:cNvSpPr/>
          <p:nvPr/>
        </p:nvSpPr>
        <p:spPr>
          <a:xfrm>
            <a:off x="2590800" y="1143000"/>
            <a:ext cx="5299553" cy="3124200"/>
          </a:xfrm>
          <a:prstGeom prst="cloudCallout">
            <a:avLst>
              <a:gd name="adj1" fmla="val -57494"/>
              <a:gd name="adj2" fmla="val 65708"/>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3000" b="1" dirty="0">
                <a:solidFill>
                  <a:prstClr val="black"/>
                </a:solidFill>
                <a:latin typeface="Times New Roman" panose="02020603050405020304" pitchFamily="18" charset="0"/>
                <a:cs typeface="Times New Roman" panose="02020603050405020304" pitchFamily="18" charset="0"/>
              </a:rPr>
              <a:t> KHUYẾN NGHỊ</a:t>
            </a:r>
          </a:p>
        </p:txBody>
      </p:sp>
      <p:pic>
        <p:nvPicPr>
          <p:cNvPr id="3" name="Hình ảnh 2">
            <a:extLst>
              <a:ext uri="{FF2B5EF4-FFF2-40B4-BE49-F238E27FC236}">
                <a16:creationId xmlns:a16="http://schemas.microsoft.com/office/drawing/2014/main" id="{02E58368-7C23-71F8-A7FD-517E47F2F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33800"/>
            <a:ext cx="2487028" cy="3124200"/>
          </a:xfrm>
          <a:prstGeom prst="rect">
            <a:avLst/>
          </a:prstGeom>
        </p:spPr>
      </p:pic>
    </p:spTree>
    <p:extLst>
      <p:ext uri="{BB962C8B-B14F-4D97-AF65-F5344CB8AC3E}">
        <p14:creationId xmlns:p14="http://schemas.microsoft.com/office/powerpoint/2010/main" val="2092779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Callout 3"/>
          <p:cNvSpPr/>
          <p:nvPr/>
        </p:nvSpPr>
        <p:spPr>
          <a:xfrm>
            <a:off x="2057400" y="762000"/>
            <a:ext cx="7848600" cy="3733800"/>
          </a:xfrm>
          <a:prstGeom prst="cloudCallout">
            <a:avLst>
              <a:gd name="adj1" fmla="val -57494"/>
              <a:gd name="adj2" fmla="val 65708"/>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pPr>
            <a:endParaRPr lang="en-US" sz="2000" b="1" dirty="0">
              <a:solidFill>
                <a:srgbClr val="002060"/>
              </a:solidFill>
              <a:latin typeface="Times New Roman" pitchFamily="18" charset="0"/>
              <a:cs typeface="Times New Roman" pitchFamily="18" charset="0"/>
            </a:endParaRPr>
          </a:p>
          <a:p>
            <a:pPr lvl="0" algn="just"/>
            <a:r>
              <a:rPr lang="vi-VN" sz="2400" b="1" dirty="0">
                <a:solidFill>
                  <a:srgbClr val="002060"/>
                </a:solidFill>
                <a:latin typeface="Times New Roman" pitchFamily="18" charset="0"/>
                <a:cs typeface="Times New Roman" pitchFamily="18" charset="0"/>
              </a:rPr>
              <a:t>+ Đối với Phòng Giáo dục và</a:t>
            </a:r>
            <a:r>
              <a:rPr lang="en-US" sz="2400" b="1" dirty="0">
                <a:solidFill>
                  <a:srgbClr val="002060"/>
                </a:solidFill>
                <a:latin typeface="Times New Roman" pitchFamily="18" charset="0"/>
                <a:cs typeface="Times New Roman" pitchFamily="18" charset="0"/>
              </a:rPr>
              <a:t> </a:t>
            </a:r>
            <a:r>
              <a:rPr lang="vi-VN" sz="2400" b="1" dirty="0">
                <a:solidFill>
                  <a:srgbClr val="002060"/>
                </a:solidFill>
                <a:latin typeface="Times New Roman" pitchFamily="18" charset="0"/>
                <a:cs typeface="Times New Roman" pitchFamily="18" charset="0"/>
              </a:rPr>
              <a:t>Đào tạo:</a:t>
            </a:r>
          </a:p>
          <a:p>
            <a:pPr lvl="0" algn="just"/>
            <a:r>
              <a:rPr lang="en-US" sz="2400" dirty="0" smtClean="0">
                <a:solidFill>
                  <a:srgbClr val="002060"/>
                </a:solidFill>
                <a:latin typeface="Times New Roman" pitchFamily="18" charset="0"/>
                <a:cs typeface="Times New Roman" pitchFamily="18" charset="0"/>
              </a:rPr>
              <a:t>         </a:t>
            </a:r>
            <a:r>
              <a:rPr lang="vi-VN" sz="2400" dirty="0" smtClean="0">
                <a:solidFill>
                  <a:srgbClr val="002060"/>
                </a:solidFill>
                <a:latin typeface="Times New Roman" pitchFamily="18" charset="0"/>
                <a:cs typeface="Times New Roman" pitchFamily="18" charset="0"/>
              </a:rPr>
              <a:t>Thường </a:t>
            </a:r>
            <a:r>
              <a:rPr lang="vi-VN" sz="2400" dirty="0">
                <a:solidFill>
                  <a:srgbClr val="002060"/>
                </a:solidFill>
                <a:latin typeface="Times New Roman" pitchFamily="18" charset="0"/>
                <a:cs typeface="Times New Roman" pitchFamily="18" charset="0"/>
              </a:rPr>
              <a:t>xuyên mở lớp</a:t>
            </a:r>
            <a:r>
              <a:rPr lang="en-US" sz="2400" dirty="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tập huấn về chuyên đề lồng ghép kỹ năng sống cho trẻ, xây dựng các tiết dạy mẫu để giáo viên chúng tôi được học hỏi, trao đổi kinh nghiệm với các đồng nghiệp nhằm nâng cao trình độ chuyên môn.</a:t>
            </a:r>
          </a:p>
        </p:txBody>
      </p:sp>
      <p:pic>
        <p:nvPicPr>
          <p:cNvPr id="5" name="Hình ảnh 4">
            <a:extLst>
              <a:ext uri="{FF2B5EF4-FFF2-40B4-BE49-F238E27FC236}">
                <a16:creationId xmlns:a16="http://schemas.microsoft.com/office/drawing/2014/main" id="{A6891615-8C76-55EF-6999-66CAD9F93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396004"/>
            <a:ext cx="2057400" cy="2584502"/>
          </a:xfrm>
          <a:prstGeom prst="rect">
            <a:avLst/>
          </a:prstGeom>
        </p:spPr>
      </p:pic>
    </p:spTree>
    <p:extLst>
      <p:ext uri="{BB962C8B-B14F-4D97-AF65-F5344CB8AC3E}">
        <p14:creationId xmlns:p14="http://schemas.microsoft.com/office/powerpoint/2010/main" val="1412372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Callout 3"/>
          <p:cNvSpPr/>
          <p:nvPr/>
        </p:nvSpPr>
        <p:spPr>
          <a:xfrm>
            <a:off x="1981200" y="457200"/>
            <a:ext cx="9448800" cy="4191000"/>
          </a:xfrm>
          <a:prstGeom prst="cloudCallout">
            <a:avLst>
              <a:gd name="adj1" fmla="val -57494"/>
              <a:gd name="adj2" fmla="val 65708"/>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r>
              <a:rPr lang="vi-VN" sz="2400" b="1" dirty="0">
                <a:solidFill>
                  <a:srgbClr val="002060"/>
                </a:solidFill>
                <a:latin typeface="Times New Roman" pitchFamily="18" charset="0"/>
                <a:cs typeface="Times New Roman" pitchFamily="18" charset="0"/>
              </a:rPr>
              <a:t>+ Đối với nhà trường: </a:t>
            </a:r>
          </a:p>
          <a:p>
            <a:pPr lvl="0" algn="just"/>
            <a:r>
              <a:rPr lang="en-US" sz="2400" b="1" dirty="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Thường xuyên tổ chức các hoạt động ngoại khóa, tham quan, lễ hội, các chuyên đề giáo dục lồng ghép giáo dục kỹ năng sống để giáo viên có cơ hội trao đổi kinh nghiệm học hỏi lẫn nhau. </a:t>
            </a:r>
          </a:p>
          <a:p>
            <a:pPr lvl="0" algn="just"/>
            <a:r>
              <a:rPr lang="en-US" sz="2400" dirty="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Nhà trường cần bổ sung các tài liệu, tranh ảnh, truyện, thơ về giáo dục kỹ năng </a:t>
            </a:r>
            <a:r>
              <a:rPr lang="vi-VN" sz="2400" dirty="0" smtClean="0">
                <a:solidFill>
                  <a:srgbClr val="002060"/>
                </a:solidFill>
                <a:latin typeface="Times New Roman" pitchFamily="18" charset="0"/>
                <a:cs typeface="Times New Roman" pitchFamily="18" charset="0"/>
              </a:rPr>
              <a:t>sống</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cho</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trẻ</a:t>
            </a:r>
            <a:r>
              <a:rPr lang="en-US" sz="2400" dirty="0" smtClean="0">
                <a:solidFill>
                  <a:srgbClr val="002060"/>
                </a:solidFill>
                <a:latin typeface="Times New Roman" pitchFamily="18" charset="0"/>
                <a:cs typeface="Times New Roman" pitchFamily="18" charset="0"/>
              </a:rPr>
              <a:t>.</a:t>
            </a:r>
            <a:r>
              <a:rPr lang="vi-VN" sz="2400" dirty="0" smtClean="0">
                <a:solidFill>
                  <a:srgbClr val="002060"/>
                </a:solidFill>
                <a:latin typeface="Times New Roman" pitchFamily="18" charset="0"/>
                <a:cs typeface="Times New Roman" pitchFamily="18" charset="0"/>
              </a:rPr>
              <a:t> </a:t>
            </a:r>
            <a:endParaRPr lang="vi-VN" sz="2400" dirty="0">
              <a:solidFill>
                <a:srgbClr val="002060"/>
              </a:solidFill>
              <a:latin typeface="Times New Roman" pitchFamily="18" charset="0"/>
              <a:cs typeface="Times New Roman" pitchFamily="18" charset="0"/>
            </a:endParaRPr>
          </a:p>
        </p:txBody>
      </p:sp>
      <p:pic>
        <p:nvPicPr>
          <p:cNvPr id="2" name="Hình ảnh 1">
            <a:extLst>
              <a:ext uri="{FF2B5EF4-FFF2-40B4-BE49-F238E27FC236}">
                <a16:creationId xmlns:a16="http://schemas.microsoft.com/office/drawing/2014/main" id="{7087E261-D70E-150C-2C57-75DA44889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0" y="3968698"/>
            <a:ext cx="2133599" cy="2889302"/>
          </a:xfrm>
          <a:prstGeom prst="rect">
            <a:avLst/>
          </a:prstGeom>
        </p:spPr>
      </p:pic>
    </p:spTree>
    <p:extLst>
      <p:ext uri="{BB962C8B-B14F-4D97-AF65-F5344CB8AC3E}">
        <p14:creationId xmlns:p14="http://schemas.microsoft.com/office/powerpoint/2010/main" val="1687312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Callout 3"/>
          <p:cNvSpPr/>
          <p:nvPr/>
        </p:nvSpPr>
        <p:spPr>
          <a:xfrm>
            <a:off x="2773907" y="612749"/>
            <a:ext cx="8686800" cy="4800600"/>
          </a:xfrm>
          <a:prstGeom prst="cloudCallout">
            <a:avLst>
              <a:gd name="adj1" fmla="val -57494"/>
              <a:gd name="adj2" fmla="val 65708"/>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r>
              <a:rPr lang="vi-VN" sz="2400" b="1" dirty="0">
                <a:solidFill>
                  <a:srgbClr val="002060"/>
                </a:solidFill>
                <a:latin typeface="Times New Roman" pitchFamily="18" charset="0"/>
                <a:cs typeface="Times New Roman" pitchFamily="18" charset="0"/>
              </a:rPr>
              <a:t>+ Đối với giáo viên</a:t>
            </a:r>
          </a:p>
          <a:p>
            <a:pPr lvl="0" algn="just"/>
            <a:r>
              <a:rPr lang="en-US" sz="2400" b="1" dirty="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Nhận thức đúng đắn về tầm quan trọng, ý nghĩa của việc dạy trẻ kỹ năng tự bảo vệ bản thân để từ đó lựa chọn nội dung giáo dục, hình thức và biện pháp thực hiện dạy trẻ kĩ năng tự bảo vệ bản thân cho phù </a:t>
            </a:r>
            <a:r>
              <a:rPr lang="vi-VN" sz="2400" dirty="0" smtClean="0">
                <a:solidFill>
                  <a:srgbClr val="002060"/>
                </a:solidFill>
                <a:latin typeface="Times New Roman" pitchFamily="18" charset="0"/>
                <a:cs typeface="Times New Roman" pitchFamily="18" charset="0"/>
              </a:rPr>
              <a:t>hợp</a:t>
            </a:r>
            <a:r>
              <a:rPr lang="en-US" sz="2400" dirty="0" smtClean="0">
                <a:solidFill>
                  <a:srgbClr val="002060"/>
                </a:solidFill>
                <a:latin typeface="Times New Roman" pitchFamily="18" charset="0"/>
                <a:cs typeface="Times New Roman" pitchFamily="18" charset="0"/>
              </a:rPr>
              <a:t>.</a:t>
            </a:r>
          </a:p>
          <a:p>
            <a:pPr lvl="0" algn="just"/>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 </a:t>
            </a:r>
            <a:r>
              <a:rPr lang="vi-VN" sz="2400" dirty="0" smtClean="0">
                <a:solidFill>
                  <a:srgbClr val="002060"/>
                </a:solidFill>
                <a:latin typeface="Times New Roman" pitchFamily="18" charset="0"/>
                <a:cs typeface="Times New Roman" pitchFamily="18" charset="0"/>
              </a:rPr>
              <a:t> </a:t>
            </a:r>
            <a:r>
              <a:rPr lang="en-US" sz="2400" dirty="0">
                <a:solidFill>
                  <a:srgbClr val="002060"/>
                </a:solidFill>
                <a:latin typeface="Times New Roman" pitchFamily="18" charset="0"/>
                <a:cs typeface="Times New Roman" pitchFamily="18" charset="0"/>
              </a:rPr>
              <a:t>T</a:t>
            </a:r>
            <a:r>
              <a:rPr lang="vi-VN" sz="2400" dirty="0" smtClean="0">
                <a:solidFill>
                  <a:srgbClr val="002060"/>
                </a:solidFill>
                <a:latin typeface="Times New Roman" pitchFamily="18" charset="0"/>
                <a:cs typeface="Times New Roman" pitchFamily="18" charset="0"/>
              </a:rPr>
              <a:t>ích </a:t>
            </a:r>
            <a:r>
              <a:rPr lang="vi-VN" sz="2400" dirty="0">
                <a:solidFill>
                  <a:srgbClr val="002060"/>
                </a:solidFill>
                <a:latin typeface="Times New Roman" pitchFamily="18" charset="0"/>
                <a:cs typeface="Times New Roman" pitchFamily="18" charset="0"/>
              </a:rPr>
              <a:t>cực nghiên cứu cái mới, sáng tạo để khơi gợi và phát huy sự tham gia tích cực của </a:t>
            </a:r>
            <a:r>
              <a:rPr lang="vi-VN" sz="2400" dirty="0" smtClean="0">
                <a:solidFill>
                  <a:srgbClr val="002060"/>
                </a:solidFill>
                <a:latin typeface="Times New Roman" pitchFamily="18" charset="0"/>
                <a:cs typeface="Times New Roman" pitchFamily="18" charset="0"/>
              </a:rPr>
              <a:t>trẻ.</a:t>
            </a:r>
            <a:endParaRPr lang="vi-VN" sz="2400" dirty="0">
              <a:solidFill>
                <a:srgbClr val="002060"/>
              </a:solidFill>
              <a:latin typeface="Times New Roman" pitchFamily="18" charset="0"/>
              <a:cs typeface="Times New Roman" pitchFamily="18" charset="0"/>
            </a:endParaRPr>
          </a:p>
          <a:p>
            <a:pPr lvl="0" algn="just"/>
            <a:r>
              <a:rPr lang="en-US" sz="2400" dirty="0">
                <a:solidFill>
                  <a:srgbClr val="002060"/>
                </a:solidFill>
                <a:latin typeface="Times New Roman" pitchFamily="18" charset="0"/>
                <a:cs typeface="Times New Roman" pitchFamily="18" charset="0"/>
              </a:rPr>
              <a:t>         </a:t>
            </a:r>
            <a:endParaRPr lang="vi-VN" sz="2400" dirty="0">
              <a:solidFill>
                <a:srgbClr val="002060"/>
              </a:solidFill>
              <a:latin typeface="Times New Roman" pitchFamily="18" charset="0"/>
              <a:cs typeface="Times New Roman" pitchFamily="18" charset="0"/>
            </a:endParaRPr>
          </a:p>
        </p:txBody>
      </p:sp>
      <p:pic>
        <p:nvPicPr>
          <p:cNvPr id="2" name="Hình ảnh 1">
            <a:extLst>
              <a:ext uri="{FF2B5EF4-FFF2-40B4-BE49-F238E27FC236}">
                <a16:creationId xmlns:a16="http://schemas.microsoft.com/office/drawing/2014/main" id="{CC87E105-76C4-2ABF-78E0-56D90D646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0" y="3968698"/>
            <a:ext cx="2133599" cy="2889302"/>
          </a:xfrm>
          <a:prstGeom prst="rect">
            <a:avLst/>
          </a:prstGeom>
        </p:spPr>
      </p:pic>
    </p:spTree>
    <p:extLst>
      <p:ext uri="{BB962C8B-B14F-4D97-AF65-F5344CB8AC3E}">
        <p14:creationId xmlns:p14="http://schemas.microsoft.com/office/powerpoint/2010/main" val="3281688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Callout 3"/>
          <p:cNvSpPr/>
          <p:nvPr/>
        </p:nvSpPr>
        <p:spPr>
          <a:xfrm>
            <a:off x="2895600" y="457200"/>
            <a:ext cx="7315200" cy="4267200"/>
          </a:xfrm>
          <a:prstGeom prst="cloudCallout">
            <a:avLst>
              <a:gd name="adj1" fmla="val -57494"/>
              <a:gd name="adj2" fmla="val 65708"/>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r>
              <a:rPr lang="vi-VN" sz="2400" b="1" dirty="0">
                <a:solidFill>
                  <a:srgbClr val="002060"/>
                </a:solidFill>
                <a:latin typeface="Times New Roman" pitchFamily="18" charset="0"/>
                <a:cs typeface="Times New Roman" pitchFamily="18" charset="0"/>
              </a:rPr>
              <a:t>+  Đối với các bậc phụ huynh:</a:t>
            </a:r>
          </a:p>
          <a:p>
            <a:pPr lvl="0" algn="just"/>
            <a:r>
              <a:rPr lang="en-US" sz="2400" b="1" dirty="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Thường xuyên phối kết hợp chặt chẽ với nhà trường, giáo viên chủ nhiệm trong việc chăm sóc và giáo dục trẻ để mang lại kết quả cao nhất.</a:t>
            </a:r>
          </a:p>
          <a:p>
            <a:pPr lvl="0" algn="just">
              <a:lnSpc>
                <a:spcPct val="150000"/>
              </a:lnSpc>
            </a:pPr>
            <a:r>
              <a:rPr lang="en-US" sz="1600" b="1" dirty="0">
                <a:solidFill>
                  <a:srgbClr val="002060"/>
                </a:solidFill>
                <a:latin typeface="Times New Roman" pitchFamily="18" charset="0"/>
                <a:cs typeface="Times New Roman" pitchFamily="18" charset="0"/>
              </a:rPr>
              <a:t>         </a:t>
            </a:r>
            <a:endParaRPr lang="vi-VN" sz="1600" b="1" dirty="0">
              <a:solidFill>
                <a:srgbClr val="002060"/>
              </a:solidFill>
              <a:latin typeface="Times New Roman" pitchFamily="18" charset="0"/>
              <a:cs typeface="Times New Roman" pitchFamily="18" charset="0"/>
            </a:endParaRPr>
          </a:p>
        </p:txBody>
      </p:sp>
      <p:pic>
        <p:nvPicPr>
          <p:cNvPr id="2" name="Hình ảnh 1">
            <a:extLst>
              <a:ext uri="{FF2B5EF4-FFF2-40B4-BE49-F238E27FC236}">
                <a16:creationId xmlns:a16="http://schemas.microsoft.com/office/drawing/2014/main" id="{44D96750-1063-8371-7BF4-4D646E231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0" y="3968698"/>
            <a:ext cx="2133599" cy="2889302"/>
          </a:xfrm>
          <a:prstGeom prst="rect">
            <a:avLst/>
          </a:prstGeom>
        </p:spPr>
      </p:pic>
    </p:spTree>
    <p:extLst>
      <p:ext uri="{BB962C8B-B14F-4D97-AF65-F5344CB8AC3E}">
        <p14:creationId xmlns:p14="http://schemas.microsoft.com/office/powerpoint/2010/main" val="2570308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781800"/>
          </a:xfrm>
        </p:spPr>
      </p:pic>
    </p:spTree>
    <p:extLst>
      <p:ext uri="{BB962C8B-B14F-4D97-AF65-F5344CB8AC3E}">
        <p14:creationId xmlns:p14="http://schemas.microsoft.com/office/powerpoint/2010/main" val="6999263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 name="Chỗ dành sẵn cho Nội dung 14">
            <a:extLst>
              <a:ext uri="{FF2B5EF4-FFF2-40B4-BE49-F238E27FC236}">
                <a16:creationId xmlns:a16="http://schemas.microsoft.com/office/drawing/2014/main" id="{FED7A527-0012-69CD-0818-C3478F392B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0162" y="2867819"/>
            <a:ext cx="1971675" cy="1990725"/>
          </a:xfrm>
        </p:spPr>
      </p:pic>
      <p:pic>
        <p:nvPicPr>
          <p:cNvPr id="4" name="Picture 3"/>
          <p:cNvPicPr>
            <a:picLocks noChangeAspect="1"/>
          </p:cNvPicPr>
          <p:nvPr/>
        </p:nvPicPr>
        <p:blipFill>
          <a:blip r:embed="rId4"/>
          <a:stretch>
            <a:fillRect/>
          </a:stretch>
        </p:blipFill>
        <p:spPr>
          <a:xfrm>
            <a:off x="-32823" y="-112716"/>
            <a:ext cx="12192000" cy="6995335"/>
          </a:xfrm>
          <a:prstGeom prst="rect">
            <a:avLst/>
          </a:prstGeom>
        </p:spPr>
      </p:pic>
      <p:pic>
        <p:nvPicPr>
          <p:cNvPr id="12" name="Content Placeholder 3">
            <a:extLst>
              <a:ext uri="{FF2B5EF4-FFF2-40B4-BE49-F238E27FC236}">
                <a16:creationId xmlns:a16="http://schemas.microsoft.com/office/drawing/2014/main" id="{9ABC2FE8-8B3A-B5AD-CBBB-45F88ECF1C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1" y="-112716"/>
            <a:ext cx="6316394" cy="6995335"/>
          </a:xfrm>
          <a:prstGeom prst="rect">
            <a:avLst/>
          </a:prstGeom>
        </p:spPr>
      </p:pic>
      <p:pic>
        <p:nvPicPr>
          <p:cNvPr id="13" name="Hình ảnh 12">
            <a:extLst>
              <a:ext uri="{FF2B5EF4-FFF2-40B4-BE49-F238E27FC236}">
                <a16:creationId xmlns:a16="http://schemas.microsoft.com/office/drawing/2014/main" id="{A76D0621-AEDB-1E7F-873C-C7E25BA601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5767">
            <a:off x="8325755" y="466157"/>
            <a:ext cx="3448578" cy="4114404"/>
          </a:xfrm>
          <a:prstGeom prst="rect">
            <a:avLst/>
          </a:prstGeom>
        </p:spPr>
      </p:pic>
      <p:pic>
        <p:nvPicPr>
          <p:cNvPr id="17" name="Hình ảnh 16">
            <a:extLst>
              <a:ext uri="{FF2B5EF4-FFF2-40B4-BE49-F238E27FC236}">
                <a16:creationId xmlns:a16="http://schemas.microsoft.com/office/drawing/2014/main" id="{F3169923-3C67-A51C-0656-AD9882AB1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 y="4376617"/>
            <a:ext cx="2736166" cy="2531793"/>
          </a:xfrm>
          <a:prstGeom prst="rect">
            <a:avLst/>
          </a:prstGeom>
        </p:spPr>
      </p:pic>
      <p:sp>
        <p:nvSpPr>
          <p:cNvPr id="19" name="Hộp Văn bản 18">
            <a:extLst>
              <a:ext uri="{FF2B5EF4-FFF2-40B4-BE49-F238E27FC236}">
                <a16:creationId xmlns:a16="http://schemas.microsoft.com/office/drawing/2014/main" id="{5F4DD51B-8E36-3275-0DD3-350904C5297F}"/>
              </a:ext>
            </a:extLst>
          </p:cNvPr>
          <p:cNvSpPr txBox="1"/>
          <p:nvPr/>
        </p:nvSpPr>
        <p:spPr>
          <a:xfrm>
            <a:off x="-95773" y="2381071"/>
            <a:ext cx="5886974" cy="1200329"/>
          </a:xfrm>
          <a:prstGeom prst="rect">
            <a:avLst/>
          </a:prstGeom>
          <a:noFill/>
        </p:spPr>
        <p:txBody>
          <a:bodyPr wrap="square">
            <a:spAutoFit/>
          </a:bodyPr>
          <a:lstStyle/>
          <a:p>
            <a:pPr marL="0" marR="0" lvl="0" indent="0" algn="ctr" defTabSz="914400" rtl="0" eaLnBrk="1" fontAlgn="auto" latinLnBrk="0" hangingPunct="1">
              <a:spcBef>
                <a:spcPct val="20000"/>
              </a:spcBef>
              <a:spcAft>
                <a:spcPts val="0"/>
              </a:spcAft>
              <a:buClrTx/>
              <a:buSzTx/>
              <a:buFont typeface="Arial"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Đề</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tài</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biện</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giáo</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dục</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kỹ</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năng</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bảo</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vệ</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trẻ</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4 - 5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tuổi</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tại</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trường</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mầm</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non”</a:t>
            </a:r>
          </a:p>
        </p:txBody>
      </p:sp>
    </p:spTree>
    <p:extLst>
      <p:ext uri="{BB962C8B-B14F-4D97-AF65-F5344CB8AC3E}">
        <p14:creationId xmlns:p14="http://schemas.microsoft.com/office/powerpoint/2010/main" val="277439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2000" fill="hold"/>
                                        <p:tgtEl>
                                          <p:spTgt spid="13"/>
                                        </p:tgtEl>
                                        <p:attrNameLst>
                                          <p:attrName>ppt_w</p:attrName>
                                        </p:attrNameLst>
                                      </p:cBhvr>
                                      <p:tavLst>
                                        <p:tav tm="0">
                                          <p:val>
                                            <p:fltVal val="0"/>
                                          </p:val>
                                        </p:tav>
                                        <p:tav tm="100000">
                                          <p:val>
                                            <p:strVal val="#ppt_w"/>
                                          </p:val>
                                        </p:tav>
                                      </p:tavLst>
                                    </p:anim>
                                    <p:anim calcmode="lin" valueType="num">
                                      <p:cBhvr>
                                        <p:cTn id="11" dur="2000" fill="hold"/>
                                        <p:tgtEl>
                                          <p:spTgt spid="13"/>
                                        </p:tgtEl>
                                        <p:attrNameLst>
                                          <p:attrName>ppt_h</p:attrName>
                                        </p:attrNameLst>
                                      </p:cBhvr>
                                      <p:tavLst>
                                        <p:tav tm="0">
                                          <p:val>
                                            <p:fltVal val="0"/>
                                          </p:val>
                                        </p:tav>
                                        <p:tav tm="100000">
                                          <p:val>
                                            <p:strVal val="#ppt_h"/>
                                          </p:val>
                                        </p:tav>
                                      </p:tavLst>
                                    </p:anim>
                                    <p:animEffect transition="in" filter="fade">
                                      <p:cBhvr>
                                        <p:cTn id="12" dur="2000"/>
                                        <p:tgtEl>
                                          <p:spTgt spid="13"/>
                                        </p:tgtEl>
                                      </p:cBhvr>
                                    </p:animEffect>
                                  </p:childTnLst>
                                </p:cTn>
                              </p:par>
                              <p:par>
                                <p:cTn id="13" presetID="17"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strVal val="#ppt_h"/>
                                          </p:val>
                                        </p:tav>
                                        <p:tav tm="100000">
                                          <p:val>
                                            <p:strVal val="#ppt_h"/>
                                          </p:val>
                                        </p:tav>
                                      </p:tavLst>
                                    </p:anim>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9"/>
                                        </p:tgtEl>
                                        <p:attrNameLst>
                                          <p:attrName>style.visibility</p:attrName>
                                        </p:attrNameLst>
                                      </p:cBhvr>
                                      <p:to>
                                        <p:strVal val="visible"/>
                                      </p:to>
                                    </p:set>
                                    <p:anim calcmode="lin" valueType="num">
                                      <p:cBhvr>
                                        <p:cTn id="20" dur="75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1" dur="750" fill="hold"/>
                                        <p:tgtEl>
                                          <p:spTgt spid="19"/>
                                        </p:tgtEl>
                                        <p:attrNameLst>
                                          <p:attrName>ppt_y</p:attrName>
                                        </p:attrNameLst>
                                      </p:cBhvr>
                                      <p:tavLst>
                                        <p:tav tm="0">
                                          <p:val>
                                            <p:strVal val="#ppt_y"/>
                                          </p:val>
                                        </p:tav>
                                        <p:tav tm="100000">
                                          <p:val>
                                            <p:strVal val="#ppt_y"/>
                                          </p:val>
                                        </p:tav>
                                      </p:tavLst>
                                    </p:anim>
                                    <p:anim calcmode="lin" valueType="num">
                                      <p:cBhvr>
                                        <p:cTn id="22" dur="75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3" dur="75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4" dur="75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12192000" cy="6896403"/>
          </a:xfrm>
          <a:prstGeom prst="rect">
            <a:avLst/>
          </a:prstGeom>
        </p:spPr>
      </p:pic>
      <p:sp>
        <p:nvSpPr>
          <p:cNvPr id="9" name="Rectangle 8"/>
          <p:cNvSpPr/>
          <p:nvPr/>
        </p:nvSpPr>
        <p:spPr>
          <a:xfrm>
            <a:off x="3376246" y="545813"/>
            <a:ext cx="301076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2. Cơ sở lý luận.</a:t>
            </a:r>
          </a:p>
        </p:txBody>
      </p:sp>
      <p:pic>
        <p:nvPicPr>
          <p:cNvPr id="5" name="Hình ảnh 4">
            <a:extLst>
              <a:ext uri="{FF2B5EF4-FFF2-40B4-BE49-F238E27FC236}">
                <a16:creationId xmlns:a16="http://schemas.microsoft.com/office/drawing/2014/main" id="{914337DB-3D99-61AA-CD66-956B4C507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246" y="1600200"/>
            <a:ext cx="3947949" cy="3337217"/>
          </a:xfrm>
          <a:prstGeom prst="rect">
            <a:avLst/>
          </a:prstGeom>
        </p:spPr>
      </p:pic>
    </p:spTree>
    <p:extLst>
      <p:ext uri="{BB962C8B-B14F-4D97-AF65-F5344CB8AC3E}">
        <p14:creationId xmlns:p14="http://schemas.microsoft.com/office/powerpoint/2010/main" val="232815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sp>
        <p:nvSpPr>
          <p:cNvPr id="3" name="Rectangle 2"/>
          <p:cNvSpPr/>
          <p:nvPr/>
        </p:nvSpPr>
        <p:spPr>
          <a:xfrm>
            <a:off x="4352230" y="1824335"/>
            <a:ext cx="257314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 Cơ sở thực tiễn.</a:t>
            </a:r>
          </a:p>
        </p:txBody>
      </p:sp>
      <p:sp>
        <p:nvSpPr>
          <p:cNvPr id="4" name="Rectangle 3"/>
          <p:cNvSpPr/>
          <p:nvPr/>
        </p:nvSpPr>
        <p:spPr>
          <a:xfrm>
            <a:off x="1295400" y="1905000"/>
            <a:ext cx="8839200"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Trẻ</a:t>
            </a:r>
            <a:r>
              <a:rPr kumimoji="0" lang="en-US"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4 - 5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tuổi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tuổi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trẻ</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rất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ham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tìm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tòi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khám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cầu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giao</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tiếp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có</a:t>
            </a:r>
            <a:r>
              <a:rPr kumimoji="0" lang="en-US"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kỹ</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nhanh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nhạy</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hơn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so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tuổi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mầm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non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khác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vì</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vậy</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yêu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cầu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giáo</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viên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thực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hiện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tổ</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chức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hoạt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phải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thật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hoạt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tạo</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trường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hoạt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tốt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trẻ</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trải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nghiệm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thực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hiện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Ngoài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còn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giúp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trẻ</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bớt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căng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thẳng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mệt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mỏi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quá</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trình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cấp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vốn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nghiệm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cuộc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cũng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ý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thức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bảo</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vệ</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285284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endParaRPr lang="en-US" altLang="en-US"/>
          </a:p>
        </p:txBody>
      </p:sp>
      <p:pic>
        <p:nvPicPr>
          <p:cNvPr id="4099" name="Content Placeholder 4" descr="24-hinh-nen-powerpoint-tuyet-dep-danh-cho-cac-be-mam-non-1487092765-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915" y="0"/>
            <a:ext cx="12192000" cy="6858001"/>
          </a:xfrm>
        </p:spPr>
      </p:pic>
      <p:sp>
        <p:nvSpPr>
          <p:cNvPr id="41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3DH" pitchFamily="34" charset="0"/>
              </a:defRPr>
            </a:lvl1pPr>
            <a:lvl2pPr marL="742950" indent="-285750">
              <a:defRPr>
                <a:solidFill>
                  <a:schemeClr val="tx1"/>
                </a:solidFill>
                <a:latin typeface=".Vn3DH" pitchFamily="34" charset="0"/>
              </a:defRPr>
            </a:lvl2pPr>
            <a:lvl3pPr marL="1143000" indent="-228600">
              <a:defRPr>
                <a:solidFill>
                  <a:schemeClr val="tx1"/>
                </a:solidFill>
                <a:latin typeface=".Vn3DH" pitchFamily="34" charset="0"/>
              </a:defRPr>
            </a:lvl3pPr>
            <a:lvl4pPr marL="1600200" indent="-228600">
              <a:defRPr>
                <a:solidFill>
                  <a:schemeClr val="tx1"/>
                </a:solidFill>
                <a:latin typeface=".Vn3DH" pitchFamily="34" charset="0"/>
              </a:defRPr>
            </a:lvl4pPr>
            <a:lvl5pPr marL="2057400" indent="-228600">
              <a:defRPr>
                <a:solidFill>
                  <a:schemeClr val="tx1"/>
                </a:solidFill>
                <a:latin typeface=".Vn3DH" pitchFamily="34" charset="0"/>
              </a:defRPr>
            </a:lvl5pPr>
            <a:lvl6pPr marL="2514600" indent="-228600" eaLnBrk="0" fontAlgn="base" hangingPunct="0">
              <a:spcBef>
                <a:spcPct val="0"/>
              </a:spcBef>
              <a:spcAft>
                <a:spcPct val="0"/>
              </a:spcAft>
              <a:defRPr>
                <a:solidFill>
                  <a:schemeClr val="tx1"/>
                </a:solidFill>
                <a:latin typeface=".Vn3DH" pitchFamily="34" charset="0"/>
              </a:defRPr>
            </a:lvl6pPr>
            <a:lvl7pPr marL="2971800" indent="-228600" eaLnBrk="0" fontAlgn="base" hangingPunct="0">
              <a:spcBef>
                <a:spcPct val="0"/>
              </a:spcBef>
              <a:spcAft>
                <a:spcPct val="0"/>
              </a:spcAft>
              <a:defRPr>
                <a:solidFill>
                  <a:schemeClr val="tx1"/>
                </a:solidFill>
                <a:latin typeface=".Vn3DH" pitchFamily="34" charset="0"/>
              </a:defRPr>
            </a:lvl7pPr>
            <a:lvl8pPr marL="3429000" indent="-228600" eaLnBrk="0" fontAlgn="base" hangingPunct="0">
              <a:spcBef>
                <a:spcPct val="0"/>
              </a:spcBef>
              <a:spcAft>
                <a:spcPct val="0"/>
              </a:spcAft>
              <a:defRPr>
                <a:solidFill>
                  <a:schemeClr val="tx1"/>
                </a:solidFill>
                <a:latin typeface=".Vn3DH" pitchFamily="34" charset="0"/>
              </a:defRPr>
            </a:lvl8pPr>
            <a:lvl9pPr marL="3886200" indent="-228600" eaLnBrk="0" fontAlgn="base" hangingPunct="0">
              <a:spcBef>
                <a:spcPct val="0"/>
              </a:spcBef>
              <a:spcAft>
                <a:spcPct val="0"/>
              </a:spcAft>
              <a:defRPr>
                <a:solidFill>
                  <a:schemeClr val="tx1"/>
                </a:solidFill>
                <a:latin typeface=".Vn3DH"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272B29-5100-4161-8195-0A2A4FA58999}" type="slidenum">
              <a:rPr kumimoji="0" lang="en-US" altLang="en-US" sz="1200" b="0" i="0" u="none" strike="noStrike" kern="1200" cap="none" spc="0" normalizeH="0" baseline="0" noProof="0">
                <a:ln>
                  <a:noFill/>
                </a:ln>
                <a:solidFill>
                  <a:prstClr val="black"/>
                </a:solidFill>
                <a:effectLst/>
                <a:uLnTx/>
                <a:uFillTx/>
                <a:latin typeface="Arial Black" panose="020B0A04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Black" panose="020B0A04020102020204" pitchFamily="34" charset="0"/>
              <a:ea typeface="+mn-ea"/>
              <a:cs typeface="+mn-cs"/>
            </a:endParaRPr>
          </a:p>
        </p:txBody>
      </p:sp>
      <p:sp>
        <p:nvSpPr>
          <p:cNvPr id="8" name="Rectangle 3">
            <a:extLst>
              <a:ext uri="{FF2B5EF4-FFF2-40B4-BE49-F238E27FC236}">
                <a16:creationId xmlns:a16="http://schemas.microsoft.com/office/drawing/2014/main" id="{36DA7EA6-4479-35BB-6740-2D3A31E7A1F2}"/>
              </a:ext>
            </a:extLst>
          </p:cNvPr>
          <p:cNvSpPr/>
          <p:nvPr/>
        </p:nvSpPr>
        <p:spPr>
          <a:xfrm>
            <a:off x="3657600" y="853570"/>
            <a:ext cx="4495800" cy="1128136"/>
          </a:xfrm>
          <a:prstGeom prst="rect">
            <a:avLst/>
          </a:prstGeom>
          <a:noFill/>
          <a:ln>
            <a:solidFill>
              <a:schemeClr val="tx1">
                <a:lumMod val="50000"/>
                <a:lumOff val="50000"/>
              </a:schemeClr>
            </a:solidFill>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II. THỰC TRẠNG</a:t>
            </a:r>
          </a:p>
        </p:txBody>
      </p:sp>
      <p:sp>
        <p:nvSpPr>
          <p:cNvPr id="2" name="Down Arrow 4">
            <a:extLst>
              <a:ext uri="{FF2B5EF4-FFF2-40B4-BE49-F238E27FC236}">
                <a16:creationId xmlns:a16="http://schemas.microsoft.com/office/drawing/2014/main" id="{1E69D504-9EB9-A42D-929E-2E46F1C917F0}"/>
              </a:ext>
            </a:extLst>
          </p:cNvPr>
          <p:cNvSpPr/>
          <p:nvPr/>
        </p:nvSpPr>
        <p:spPr>
          <a:xfrm>
            <a:off x="4038600" y="1981706"/>
            <a:ext cx="401781" cy="1035628"/>
          </a:xfrm>
          <a:prstGeom prst="downArrow">
            <a:avLst/>
          </a:prstGeom>
          <a:noFill/>
          <a:ln>
            <a:solidFill>
              <a:schemeClr val="tx1">
                <a:lumMod val="50000"/>
                <a:lumOff val="50000"/>
              </a:schemeClr>
            </a:solidFill>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lowchart: Alternate Process 5">
            <a:extLst>
              <a:ext uri="{FF2B5EF4-FFF2-40B4-BE49-F238E27FC236}">
                <a16:creationId xmlns:a16="http://schemas.microsoft.com/office/drawing/2014/main" id="{1265E539-C55F-65AB-DEBC-E40865A93236}"/>
              </a:ext>
            </a:extLst>
          </p:cNvPr>
          <p:cNvSpPr/>
          <p:nvPr/>
        </p:nvSpPr>
        <p:spPr>
          <a:xfrm>
            <a:off x="2944090" y="3017334"/>
            <a:ext cx="2590800" cy="1478972"/>
          </a:xfrm>
          <a:prstGeom prst="flowChartAlternateProcess">
            <a:avLst/>
          </a:prstGeom>
          <a:noFill/>
          <a:ln>
            <a:solidFill>
              <a:schemeClr val="tx1">
                <a:lumMod val="50000"/>
                <a:lumOff val="50000"/>
              </a:schemeClr>
            </a:solidFill>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Thuận</a:t>
            </a:r>
            <a:r>
              <a:rPr kumimoji="0" lang="en-US" sz="3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lợi</a:t>
            </a:r>
            <a:endParaRPr kumimoji="0" lang="en-US" sz="3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Down Arrow 6">
            <a:extLst>
              <a:ext uri="{FF2B5EF4-FFF2-40B4-BE49-F238E27FC236}">
                <a16:creationId xmlns:a16="http://schemas.microsoft.com/office/drawing/2014/main" id="{A40111C1-23CD-1593-0190-C9F036960956}"/>
              </a:ext>
            </a:extLst>
          </p:cNvPr>
          <p:cNvSpPr/>
          <p:nvPr/>
        </p:nvSpPr>
        <p:spPr>
          <a:xfrm>
            <a:off x="7049475" y="1973500"/>
            <a:ext cx="381002" cy="1028701"/>
          </a:xfrm>
          <a:prstGeom prst="downArrow">
            <a:avLst/>
          </a:prstGeom>
          <a:noFill/>
          <a:ln>
            <a:solidFill>
              <a:schemeClr val="tx1">
                <a:lumMod val="50000"/>
                <a:lumOff val="50000"/>
              </a:schemeClr>
            </a:solidFill>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lowchart: Alternate Process 7">
            <a:extLst>
              <a:ext uri="{FF2B5EF4-FFF2-40B4-BE49-F238E27FC236}">
                <a16:creationId xmlns:a16="http://schemas.microsoft.com/office/drawing/2014/main" id="{709C496F-E025-D8CE-FF61-79F099AB6497}"/>
              </a:ext>
            </a:extLst>
          </p:cNvPr>
          <p:cNvSpPr/>
          <p:nvPr/>
        </p:nvSpPr>
        <p:spPr>
          <a:xfrm>
            <a:off x="6135077" y="3017334"/>
            <a:ext cx="2590800" cy="1485899"/>
          </a:xfrm>
          <a:prstGeom prst="flowChartAlternateProcess">
            <a:avLst/>
          </a:prstGeom>
          <a:noFill/>
          <a:ln>
            <a:solidFill>
              <a:schemeClr val="tx1">
                <a:lumMod val="50000"/>
                <a:lumOff val="50000"/>
              </a:schemeClr>
            </a:solidFill>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Khó</a:t>
            </a:r>
            <a:r>
              <a:rPr kumimoji="0" lang="en-US" sz="3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khăn</a:t>
            </a:r>
            <a:endParaRPr kumimoji="0" lang="en-US" sz="3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6066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par>
                          <p:cTn id="13" fill="hold">
                            <p:stCondLst>
                              <p:cond delay="500"/>
                            </p:stCondLst>
                            <p:childTnLst>
                              <p:par>
                                <p:cTn id="14" presetID="1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plus(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ox(in)">
                                      <p:cBhvr>
                                        <p:cTn id="21" dur="500"/>
                                        <p:tgtEl>
                                          <p:spTgt spid="5"/>
                                        </p:tgtEl>
                                      </p:cBhvr>
                                    </p:animEffect>
                                  </p:childTnLst>
                                </p:cTn>
                              </p:par>
                            </p:childTnLst>
                          </p:cTn>
                        </p:par>
                        <p:par>
                          <p:cTn id="22" fill="hold">
                            <p:stCondLst>
                              <p:cond delay="500"/>
                            </p:stCondLst>
                            <p:childTnLst>
                              <p:par>
                                <p:cTn id="23" presetID="6"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2420600" cy="73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86000" y="210071"/>
            <a:ext cx="2161760" cy="533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THUẬN LỢI</a:t>
            </a:r>
          </a:p>
        </p:txBody>
      </p:sp>
      <p:sp>
        <p:nvSpPr>
          <p:cNvPr id="6" name="Down Arrow 5"/>
          <p:cNvSpPr/>
          <p:nvPr/>
        </p:nvSpPr>
        <p:spPr>
          <a:xfrm>
            <a:off x="2993862" y="762000"/>
            <a:ext cx="585355" cy="4254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3048000" y="3276600"/>
            <a:ext cx="4191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81000" y="1187444"/>
            <a:ext cx="6629400" cy="4222756"/>
          </a:xfrm>
          <a:prstGeom prst="rect">
            <a:avLst/>
          </a:prstGeom>
        </p:spPr>
      </p:pic>
    </p:spTree>
    <p:extLst>
      <p:ext uri="{BB962C8B-B14F-4D97-AF65-F5344CB8AC3E}">
        <p14:creationId xmlns:p14="http://schemas.microsoft.com/office/powerpoint/2010/main" val="262063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2420600" cy="73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86000" y="243992"/>
            <a:ext cx="1982771" cy="533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THUẬN LỢI</a:t>
            </a:r>
          </a:p>
        </p:txBody>
      </p:sp>
      <p:sp>
        <p:nvSpPr>
          <p:cNvPr id="6" name="Down Arrow 5"/>
          <p:cNvSpPr/>
          <p:nvPr/>
        </p:nvSpPr>
        <p:spPr>
          <a:xfrm>
            <a:off x="3020451" y="814038"/>
            <a:ext cx="585355" cy="4254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3048000" y="3276600"/>
            <a:ext cx="4191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81000" y="1225946"/>
            <a:ext cx="6705600" cy="4184254"/>
          </a:xfrm>
          <a:prstGeom prst="rect">
            <a:avLst/>
          </a:prstGeom>
        </p:spPr>
      </p:pic>
    </p:spTree>
    <p:extLst>
      <p:ext uri="{BB962C8B-B14F-4D97-AF65-F5344CB8AC3E}">
        <p14:creationId xmlns:p14="http://schemas.microsoft.com/office/powerpoint/2010/main" val="333219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4022</TotalTime>
  <Words>1429</Words>
  <Application>Microsoft Office PowerPoint</Application>
  <PresentationFormat>Widescreen</PresentationFormat>
  <Paragraphs>105</Paragraphs>
  <Slides>35</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Arial Black</vt:lpstr>
      <vt:lpstr>Calibri</vt:lpstr>
      <vt:lpstr>Times New Roman</vt:lpstr>
      <vt:lpstr>Office Theme</vt:lpstr>
      <vt:lpstr>1_Office Theme</vt:lpstr>
      <vt:lpstr>ỦY BAN NHÂN DÂN HUYỆN CẨM GIÀNG TRƯỜNG MẦM NON THẠCH LỖI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Nắm chắc kỹ năng sư phạm trong việc rèn kỹ năng tự bảo vệ bản thân cho trẻ.          - Phương pháp rèn kỹ năng có sáng tạo và tích hợp lồng ghép rất phù hợp với nội dung bài học.          - Nghệ thuật lên lớp đã mềm dẻo hơn, không còn đơn điệu về hình thức.          - Mạnh dạn đưa các tình huống vào dạy trẻ rất có hiệu quả.           - Được nhà trường và đồng nghiệp đánh giá cao trong công tác rèn kỹ năng bảo vệ bản thân cho trẻ.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THUYẾT TRÌNH</dc:title>
  <dc:creator>Admin</dc:creator>
  <cp:lastModifiedBy>Admin</cp:lastModifiedBy>
  <cp:revision>222</cp:revision>
  <dcterms:created xsi:type="dcterms:W3CDTF">2020-11-08T07:57:30Z</dcterms:created>
  <dcterms:modified xsi:type="dcterms:W3CDTF">2022-10-24T07:55:12Z</dcterms:modified>
</cp:coreProperties>
</file>